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89" r:id="rId2"/>
    <p:sldId id="324" r:id="rId3"/>
    <p:sldId id="293" r:id="rId4"/>
    <p:sldId id="290" r:id="rId5"/>
    <p:sldId id="291" r:id="rId6"/>
    <p:sldId id="292" r:id="rId7"/>
    <p:sldId id="295" r:id="rId8"/>
    <p:sldId id="296" r:id="rId9"/>
    <p:sldId id="294" r:id="rId10"/>
    <p:sldId id="318" r:id="rId11"/>
    <p:sldId id="315" r:id="rId12"/>
    <p:sldId id="286" r:id="rId13"/>
    <p:sldId id="316" r:id="rId14"/>
    <p:sldId id="319" r:id="rId15"/>
    <p:sldId id="300" r:id="rId16"/>
    <p:sldId id="302" r:id="rId17"/>
    <p:sldId id="301" r:id="rId18"/>
    <p:sldId id="303" r:id="rId19"/>
    <p:sldId id="320" r:id="rId20"/>
    <p:sldId id="311" r:id="rId21"/>
    <p:sldId id="312" r:id="rId22"/>
    <p:sldId id="313" r:id="rId23"/>
    <p:sldId id="321" r:id="rId24"/>
    <p:sldId id="304" r:id="rId25"/>
    <p:sldId id="322" r:id="rId26"/>
    <p:sldId id="323" r:id="rId27"/>
    <p:sldId id="273" r:id="rId2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D5889D11-304D-6243-AE57-2F1B22C9EA73}">
          <p14:sldIdLst>
            <p14:sldId id="289"/>
            <p14:sldId id="324"/>
            <p14:sldId id="293"/>
            <p14:sldId id="290"/>
            <p14:sldId id="291"/>
            <p14:sldId id="292"/>
            <p14:sldId id="295"/>
            <p14:sldId id="296"/>
            <p14:sldId id="294"/>
            <p14:sldId id="318"/>
            <p14:sldId id="315"/>
            <p14:sldId id="286"/>
            <p14:sldId id="316"/>
            <p14:sldId id="319"/>
            <p14:sldId id="300"/>
            <p14:sldId id="302"/>
            <p14:sldId id="301"/>
            <p14:sldId id="303"/>
            <p14:sldId id="320"/>
            <p14:sldId id="311"/>
            <p14:sldId id="312"/>
            <p14:sldId id="313"/>
            <p14:sldId id="321"/>
            <p14:sldId id="304"/>
            <p14:sldId id="322"/>
            <p14:sldId id="323"/>
            <p14:sldId id="273"/>
          </p14:sldIdLst>
        </p14:section>
        <p14:section name="Resources" id="{05500FCB-E53B-D04D-82CA-51F0140D22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522">
          <p15:clr>
            <a:srgbClr val="A4A3A4"/>
          </p15:clr>
        </p15:guide>
        <p15:guide id="4" pos="2869">
          <p15:clr>
            <a:srgbClr val="A4A3A4"/>
          </p15:clr>
        </p15:guide>
        <p15:guide id="5" pos="2862">
          <p15:clr>
            <a:srgbClr val="A4A3A4"/>
          </p15:clr>
        </p15:guide>
        <p15:guide id="6" pos="4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0EE"/>
    <a:srgbClr val="2899FC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660" autoAdjust="0"/>
  </p:normalViewPr>
  <p:slideViewPr>
    <p:cSldViewPr snapToGrid="0" snapToObjects="1" showGuides="1">
      <p:cViewPr>
        <p:scale>
          <a:sx n="105" d="100"/>
          <a:sy n="105" d="100"/>
        </p:scale>
        <p:origin x="830" y="62"/>
      </p:cViewPr>
      <p:guideLst>
        <p:guide orient="horz" pos="1620"/>
        <p:guide pos="2880"/>
        <p:guide orient="horz" pos="1522"/>
        <p:guide pos="2869"/>
        <p:guide pos="2862"/>
        <p:guide pos="4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halifa\Documents\HIV%20Program\Chewe\IAS%20AGYW\AGYW_Presentation_Chewe_1807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halifa\Documents\HIV%20Program\Chewe\IAS%20AGYW\AGYW_Presentation_Chewe_1807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halifa\Documents\HIV%20Program\Chewe\IAS%20AGYW\AGYW_Presentation_Chewe_1807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halifa\Documents\HIV%20Program\Chewe\IAS%20AGYW\AGYW_Presentation_Chewe_18071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PMTCT</a:t>
            </a:r>
            <a:r>
              <a:rPr lang="en-US" sz="1000" baseline="0"/>
              <a:t> Coverage and number of new HIV infections among children aged 0-14, 2000-2017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92405568869108"/>
          <c:y val="0.22312784625418039"/>
          <c:w val="0.68401612841873027"/>
          <c:h val="0.6621116332287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10 ARTxEpi'!$A$33</c:f>
              <c:strCache>
                <c:ptCount val="1"/>
                <c:pt idx="0">
                  <c:v>PMTCT Coverage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10 ARTxEpi'!$B$30:$S$30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'Fig 10 ARTxEpi'!$B$33:$S$33</c:f>
              <c:numCache>
                <c:formatCode>0%</c:formatCode>
                <c:ptCount val="18"/>
                <c:pt idx="0">
                  <c:v>8.6886344099336502E-3</c:v>
                </c:pt>
                <c:pt idx="1">
                  <c:v>1.0258437902384133E-2</c:v>
                </c:pt>
                <c:pt idx="2">
                  <c:v>1.199725489238007E-2</c:v>
                </c:pt>
                <c:pt idx="3">
                  <c:v>1.3321317761766703E-2</c:v>
                </c:pt>
                <c:pt idx="4">
                  <c:v>2.5418715888702533E-2</c:v>
                </c:pt>
                <c:pt idx="5">
                  <c:v>4.361546327943075E-2</c:v>
                </c:pt>
                <c:pt idx="6">
                  <c:v>6.4483490704536142E-2</c:v>
                </c:pt>
                <c:pt idx="7">
                  <c:v>0.16619091998451249</c:v>
                </c:pt>
                <c:pt idx="8">
                  <c:v>0.25108208586519493</c:v>
                </c:pt>
                <c:pt idx="9">
                  <c:v>0.38970632912999265</c:v>
                </c:pt>
                <c:pt idx="10">
                  <c:v>0.50404880019899068</c:v>
                </c:pt>
                <c:pt idx="11">
                  <c:v>0.59600155013291944</c:v>
                </c:pt>
                <c:pt idx="12">
                  <c:v>0.6700660926136992</c:v>
                </c:pt>
                <c:pt idx="13">
                  <c:v>0.71005114794006663</c:v>
                </c:pt>
                <c:pt idx="14">
                  <c:v>0.76927139672630973</c:v>
                </c:pt>
                <c:pt idx="15">
                  <c:v>0.77825795748930782</c:v>
                </c:pt>
                <c:pt idx="16">
                  <c:v>0.78903192354093066</c:v>
                </c:pt>
                <c:pt idx="17">
                  <c:v>0.80039941661390901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A-4E43-94BB-75CB9B9BC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5415184"/>
        <c:axId val="1262953680"/>
      </c:barChart>
      <c:lineChart>
        <c:grouping val="standard"/>
        <c:varyColors val="0"/>
        <c:ser>
          <c:idx val="1"/>
          <c:order val="1"/>
          <c:tx>
            <c:strRef>
              <c:f>'Fig 10 ARTxEpi'!$A$34</c:f>
              <c:strCache>
                <c:ptCount val="1"/>
                <c:pt idx="0">
                  <c:v>New HIV infections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10 ARTxEpi'!$B$30:$S$30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'Fig 10 ARTxEpi'!$B$34:$S$34</c:f>
              <c:numCache>
                <c:formatCode>_(* #,##0_);_(* \(#,##0\);_(* "-"??_);_(@_)</c:formatCode>
                <c:ptCount val="18"/>
                <c:pt idx="0">
                  <c:v>421440.11582000001</c:v>
                </c:pt>
                <c:pt idx="1">
                  <c:v>422765.74362999998</c:v>
                </c:pt>
                <c:pt idx="2">
                  <c:v>420369.0784</c:v>
                </c:pt>
                <c:pt idx="3">
                  <c:v>412222.34023999999</c:v>
                </c:pt>
                <c:pt idx="4">
                  <c:v>398705.25176000001</c:v>
                </c:pt>
                <c:pt idx="5">
                  <c:v>380317.63666000002</c:v>
                </c:pt>
                <c:pt idx="6">
                  <c:v>364635.03473000001</c:v>
                </c:pt>
                <c:pt idx="7">
                  <c:v>344326.42303000001</c:v>
                </c:pt>
                <c:pt idx="8">
                  <c:v>324212.82254000002</c:v>
                </c:pt>
                <c:pt idx="9">
                  <c:v>297807.58215999999</c:v>
                </c:pt>
                <c:pt idx="10">
                  <c:v>272992.13257999998</c:v>
                </c:pt>
                <c:pt idx="11">
                  <c:v>253515.79993000001</c:v>
                </c:pt>
                <c:pt idx="12">
                  <c:v>232830.61827000001</c:v>
                </c:pt>
                <c:pt idx="13">
                  <c:v>216593.02322</c:v>
                </c:pt>
                <c:pt idx="14">
                  <c:v>198519.43075999999</c:v>
                </c:pt>
                <c:pt idx="15">
                  <c:v>191446.12422999999</c:v>
                </c:pt>
                <c:pt idx="16">
                  <c:v>182934.71290000001</c:v>
                </c:pt>
                <c:pt idx="17">
                  <c:v>177002.97928999999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1A-4E43-94BB-75CB9B9BC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1988064"/>
        <c:axId val="1208706608"/>
      </c:lineChart>
      <c:catAx>
        <c:axId val="12119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706608"/>
        <c:crosses val="autoZero"/>
        <c:auto val="1"/>
        <c:lblAlgn val="ctr"/>
        <c:lblOffset val="100"/>
        <c:noMultiLvlLbl val="0"/>
      </c:catAx>
      <c:valAx>
        <c:axId val="1208706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Number of new HIV infections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988064"/>
        <c:crosses val="autoZero"/>
        <c:crossBetween val="between"/>
      </c:valAx>
      <c:valAx>
        <c:axId val="12629536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PMTCT Coverage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15184"/>
        <c:crosses val="max"/>
        <c:crossBetween val="between"/>
      </c:valAx>
      <c:catAx>
        <c:axId val="124541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2953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Percentage</a:t>
            </a:r>
            <a:r>
              <a:rPr lang="en-US" sz="1200" baseline="0"/>
              <a:t> of adolescents and young people aged 15-24 who have multiple partners and reported using a condom, by region, 2010-2017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991830262012135E-2"/>
          <c:y val="0.27699480743353921"/>
          <c:w val="0.9222280588730859"/>
          <c:h val="0.64450618594534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15 Condoms'!$D$31</c:f>
              <c:strCache>
                <c:ptCount val="1"/>
                <c:pt idx="0">
                  <c:v>Adolescent girls and young women</c:v>
                </c:pt>
              </c:strCache>
            </c:strRef>
          </c:tx>
          <c:spPr>
            <a:solidFill>
              <a:srgbClr val="A86E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15 Condoms'!$C$32:$C$34</c:f>
              <c:strCache>
                <c:ptCount val="3"/>
                <c:pt idx="0">
                  <c:v>Eastern and Southern Africa</c:v>
                </c:pt>
                <c:pt idx="1">
                  <c:v>West and Central Africa</c:v>
                </c:pt>
                <c:pt idx="2">
                  <c:v>South Asia</c:v>
                </c:pt>
              </c:strCache>
            </c:strRef>
          </c:cat>
          <c:val>
            <c:numRef>
              <c:f>('Fig 15 Condoms'!$D$32:$D$33,'Fig 15 Condoms'!$D$34)</c:f>
              <c:numCache>
                <c:formatCode>0%</c:formatCode>
                <c:ptCount val="3"/>
                <c:pt idx="0">
                  <c:v>0.37828850881199555</c:v>
                </c:pt>
                <c:pt idx="1">
                  <c:v>0.35429641013018609</c:v>
                </c:pt>
                <c:pt idx="2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A-4848-B5EF-1A5B9DE663FC}"/>
            </c:ext>
          </c:extLst>
        </c:ser>
        <c:ser>
          <c:idx val="1"/>
          <c:order val="1"/>
          <c:tx>
            <c:strRef>
              <c:f>'Fig 15 Condoms'!$E$31</c:f>
              <c:strCache>
                <c:ptCount val="1"/>
                <c:pt idx="0">
                  <c:v>Adolescent boys and young men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15 Condoms'!$C$32:$C$34</c:f>
              <c:strCache>
                <c:ptCount val="3"/>
                <c:pt idx="0">
                  <c:v>Eastern and Southern Africa</c:v>
                </c:pt>
                <c:pt idx="1">
                  <c:v>West and Central Africa</c:v>
                </c:pt>
                <c:pt idx="2">
                  <c:v>South Asia</c:v>
                </c:pt>
              </c:strCache>
            </c:strRef>
          </c:cat>
          <c:val>
            <c:numRef>
              <c:f>('Fig 15 Condoms'!$E$32:$E$33,'Fig 15 Condoms'!$E$34)</c:f>
              <c:numCache>
                <c:formatCode>0%</c:formatCode>
                <c:ptCount val="3"/>
                <c:pt idx="0">
                  <c:v>0.49355662330789873</c:v>
                </c:pt>
                <c:pt idx="1">
                  <c:v>0.55771223927274682</c:v>
                </c:pt>
                <c:pt idx="2">
                  <c:v>0.29000214522090351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1A-4848-B5EF-1A5B9DE663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7722272"/>
        <c:axId val="1593509696"/>
      </c:barChart>
      <c:catAx>
        <c:axId val="11477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509696"/>
        <c:crosses val="autoZero"/>
        <c:auto val="1"/>
        <c:lblAlgn val="ctr"/>
        <c:lblOffset val="100"/>
        <c:noMultiLvlLbl val="0"/>
      </c:catAx>
      <c:valAx>
        <c:axId val="1593509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72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900639278457804"/>
          <c:y val="0.17360494594415987"/>
          <c:w val="0.6219870728409308"/>
          <c:h val="5.6961877591537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Median age of first sexual intercourse</a:t>
            </a:r>
            <a:r>
              <a:rPr lang="en-US" sz="1200" baseline="0"/>
              <a:t> among women aged 20-24, 38 countries, 2010-2017 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86ED4"/>
            </a:solidFill>
            <a:ln>
              <a:noFill/>
            </a:ln>
            <a:effectLst/>
          </c:spPr>
          <c:invertIfNegative val="0"/>
          <c:cat>
            <c:strRef>
              <c:f>'Fig 13 Sexual debut'!$A$28:$A$65</c:f>
              <c:strCache>
                <c:ptCount val="38"/>
                <c:pt idx="0">
                  <c:v>Burundi</c:v>
                </c:pt>
                <c:pt idx="1">
                  <c:v>Afghanistan</c:v>
                </c:pt>
                <c:pt idx="2">
                  <c:v>Gambia</c:v>
                </c:pt>
                <c:pt idx="3">
                  <c:v>Guatemala</c:v>
                </c:pt>
                <c:pt idx="4">
                  <c:v>Nepal</c:v>
                </c:pt>
                <c:pt idx="5">
                  <c:v>Ethiopia</c:v>
                </c:pt>
                <c:pt idx="6">
                  <c:v>Namibia</c:v>
                </c:pt>
                <c:pt idx="7">
                  <c:v>Zimbabwe</c:v>
                </c:pt>
                <c:pt idx="8">
                  <c:v>Honduras</c:v>
                </c:pt>
                <c:pt idx="9">
                  <c:v>Peru</c:v>
                </c:pt>
                <c:pt idx="10">
                  <c:v>Ghana</c:v>
                </c:pt>
                <c:pt idx="11">
                  <c:v>Lesotho</c:v>
                </c:pt>
                <c:pt idx="12">
                  <c:v>Kenya</c:v>
                </c:pt>
                <c:pt idx="13">
                  <c:v>Togo</c:v>
                </c:pt>
                <c:pt idx="14">
                  <c:v>Benin</c:v>
                </c:pt>
                <c:pt idx="15">
                  <c:v>Haiti</c:v>
                </c:pt>
                <c:pt idx="16">
                  <c:v>Nigeria</c:v>
                </c:pt>
                <c:pt idx="17">
                  <c:v>Zambia</c:v>
                </c:pt>
                <c:pt idx="18">
                  <c:v>Dominican Republic</c:v>
                </c:pt>
                <c:pt idx="19">
                  <c:v>Uganda</c:v>
                </c:pt>
                <c:pt idx="20">
                  <c:v>Burkina Faso</c:v>
                </c:pt>
                <c:pt idx="21">
                  <c:v>Tanzania</c:v>
                </c:pt>
                <c:pt idx="22">
                  <c:v>Bangladesh</c:v>
                </c:pt>
                <c:pt idx="23">
                  <c:v>Malawi</c:v>
                </c:pt>
                <c:pt idx="24">
                  <c:v>Cameroon</c:v>
                </c:pt>
                <c:pt idx="25">
                  <c:v>Gabon</c:v>
                </c:pt>
                <c:pt idx="26">
                  <c:v>Colombia</c:v>
                </c:pt>
                <c:pt idx="27">
                  <c:v>Congo Democratic Republic</c:v>
                </c:pt>
                <c:pt idx="28">
                  <c:v>Cote d'Ivoire</c:v>
                </c:pt>
                <c:pt idx="29">
                  <c:v>Mali</c:v>
                </c:pt>
                <c:pt idx="30">
                  <c:v>Angola</c:v>
                </c:pt>
                <c:pt idx="31">
                  <c:v>Guinea</c:v>
                </c:pt>
                <c:pt idx="32">
                  <c:v>Sierra Leone</c:v>
                </c:pt>
                <c:pt idx="33">
                  <c:v>Chad</c:v>
                </c:pt>
                <c:pt idx="34">
                  <c:v>Congo</c:v>
                </c:pt>
                <c:pt idx="35">
                  <c:v>Mozambique</c:v>
                </c:pt>
                <c:pt idx="36">
                  <c:v>Liberia</c:v>
                </c:pt>
                <c:pt idx="37">
                  <c:v>Niger</c:v>
                </c:pt>
              </c:strCache>
            </c:strRef>
          </c:cat>
          <c:val>
            <c:numRef>
              <c:f>'Fig 13 Sexual debut'!$C$28:$C$65</c:f>
              <c:numCache>
                <c:formatCode>General</c:formatCode>
                <c:ptCount val="38"/>
                <c:pt idx="0">
                  <c:v>20</c:v>
                </c:pt>
                <c:pt idx="1">
                  <c:v>19.899999999999999</c:v>
                </c:pt>
                <c:pt idx="2">
                  <c:v>19.8</c:v>
                </c:pt>
                <c:pt idx="3">
                  <c:v>19.100000000000001</c:v>
                </c:pt>
                <c:pt idx="4">
                  <c:v>19</c:v>
                </c:pt>
                <c:pt idx="5">
                  <c:v>18.600000000000001</c:v>
                </c:pt>
                <c:pt idx="6">
                  <c:v>18.600000000000001</c:v>
                </c:pt>
                <c:pt idx="7">
                  <c:v>18.600000000000001</c:v>
                </c:pt>
                <c:pt idx="8">
                  <c:v>18.5</c:v>
                </c:pt>
                <c:pt idx="9">
                  <c:v>18.5</c:v>
                </c:pt>
                <c:pt idx="10">
                  <c:v>18.399999999999999</c:v>
                </c:pt>
                <c:pt idx="11">
                  <c:v>18.399999999999999</c:v>
                </c:pt>
                <c:pt idx="12">
                  <c:v>18.2</c:v>
                </c:pt>
                <c:pt idx="13">
                  <c:v>18.2</c:v>
                </c:pt>
                <c:pt idx="14">
                  <c:v>18.100000000000001</c:v>
                </c:pt>
                <c:pt idx="15">
                  <c:v>17.899999999999999</c:v>
                </c:pt>
                <c:pt idx="16">
                  <c:v>17.899999999999999</c:v>
                </c:pt>
                <c:pt idx="17">
                  <c:v>17.7</c:v>
                </c:pt>
                <c:pt idx="18">
                  <c:v>17.600000000000001</c:v>
                </c:pt>
                <c:pt idx="19">
                  <c:v>17.600000000000001</c:v>
                </c:pt>
                <c:pt idx="20">
                  <c:v>17.5</c:v>
                </c:pt>
                <c:pt idx="21">
                  <c:v>17.5</c:v>
                </c:pt>
                <c:pt idx="22">
                  <c:v>17.399999999999999</c:v>
                </c:pt>
                <c:pt idx="23">
                  <c:v>17.399999999999999</c:v>
                </c:pt>
                <c:pt idx="24">
                  <c:v>17.3</c:v>
                </c:pt>
                <c:pt idx="25">
                  <c:v>17.100000000000001</c:v>
                </c:pt>
                <c:pt idx="26">
                  <c:v>17</c:v>
                </c:pt>
                <c:pt idx="27">
                  <c:v>17</c:v>
                </c:pt>
                <c:pt idx="28">
                  <c:v>16.8</c:v>
                </c:pt>
                <c:pt idx="29">
                  <c:v>16.8</c:v>
                </c:pt>
                <c:pt idx="30">
                  <c:v>16.600000000000001</c:v>
                </c:pt>
                <c:pt idx="31">
                  <c:v>16.600000000000001</c:v>
                </c:pt>
                <c:pt idx="32">
                  <c:v>16.600000000000001</c:v>
                </c:pt>
                <c:pt idx="33">
                  <c:v>16.5</c:v>
                </c:pt>
                <c:pt idx="34">
                  <c:v>16.3</c:v>
                </c:pt>
                <c:pt idx="35">
                  <c:v>16.3</c:v>
                </c:pt>
                <c:pt idx="36">
                  <c:v>16.2</c:v>
                </c:pt>
                <c:pt idx="37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6-4E48-A451-0E69E79E9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98991520"/>
        <c:axId val="1694027328"/>
      </c:barChart>
      <c:catAx>
        <c:axId val="8989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027328"/>
        <c:crosses val="autoZero"/>
        <c:auto val="1"/>
        <c:lblAlgn val="ctr"/>
        <c:lblOffset val="100"/>
        <c:noMultiLvlLbl val="0"/>
      </c:catAx>
      <c:valAx>
        <c:axId val="1694027328"/>
        <c:scaling>
          <c:orientation val="minMax"/>
          <c:max val="2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Age</a:t>
                </a:r>
              </a:p>
            </c:rich>
          </c:tx>
          <c:layout>
            <c:manualLayout>
              <c:xMode val="edge"/>
              <c:yMode val="edge"/>
              <c:x val="7.7679385249015027E-3"/>
              <c:y val="0.37683712539033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9915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Percentage of girls aged 15 to 19 years who ever experienced forced sex, 40</a:t>
            </a:r>
            <a:r>
              <a:rPr lang="en-US" sz="1200" baseline="0" dirty="0"/>
              <a:t> countries, </a:t>
            </a:r>
            <a:r>
              <a:rPr lang="en-US" sz="1200" dirty="0"/>
              <a:t>2005-2016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14 Forced sex'!$B$34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FF4B4B"/>
            </a:solidFill>
            <a:ln>
              <a:noFill/>
            </a:ln>
            <a:effectLst/>
          </c:spPr>
          <c:invertIfNegative val="0"/>
          <c:cat>
            <c:strRef>
              <c:f>'Fig 14 Forced sex'!$A$35:$A$74</c:f>
              <c:strCache>
                <c:ptCount val="40"/>
                <c:pt idx="0">
                  <c:v>Cameroon</c:v>
                </c:pt>
                <c:pt idx="1">
                  <c:v>Uganda</c:v>
                </c:pt>
                <c:pt idx="2">
                  <c:v>Equatorial Guinea</c:v>
                </c:pt>
                <c:pt idx="3">
                  <c:v>Ghana</c:v>
                </c:pt>
                <c:pt idx="4">
                  <c:v>Dem. Rep. of the Congo</c:v>
                </c:pt>
                <c:pt idx="5">
                  <c:v>Rwanda</c:v>
                </c:pt>
                <c:pt idx="6">
                  <c:v>Gabon</c:v>
                </c:pt>
                <c:pt idx="7">
                  <c:v>Malawi</c:v>
                </c:pt>
                <c:pt idx="8">
                  <c:v>Liberia</c:v>
                </c:pt>
                <c:pt idx="9">
                  <c:v>Tanzania</c:v>
                </c:pt>
                <c:pt idx="10">
                  <c:v>Haiti</c:v>
                </c:pt>
                <c:pt idx="11">
                  <c:v>Zimbabwe</c:v>
                </c:pt>
                <c:pt idx="12">
                  <c:v>Mozambique</c:v>
                </c:pt>
                <c:pt idx="13">
                  <c:v>Sao Tome and Principe</c:v>
                </c:pt>
                <c:pt idx="14">
                  <c:v>Sierra Leone</c:v>
                </c:pt>
                <c:pt idx="15">
                  <c:v>Zambia</c:v>
                </c:pt>
                <c:pt idx="16">
                  <c:v>Namibia</c:v>
                </c:pt>
                <c:pt idx="17">
                  <c:v>Kenya</c:v>
                </c:pt>
                <c:pt idx="18">
                  <c:v>Honduras</c:v>
                </c:pt>
                <c:pt idx="19">
                  <c:v>Nigeria</c:v>
                </c:pt>
                <c:pt idx="20">
                  <c:v>Togo</c:v>
                </c:pt>
                <c:pt idx="21">
                  <c:v>Philippines</c:v>
                </c:pt>
                <c:pt idx="22">
                  <c:v>Angola</c:v>
                </c:pt>
                <c:pt idx="23">
                  <c:v>Chad</c:v>
                </c:pt>
                <c:pt idx="24">
                  <c:v>Comoros</c:v>
                </c:pt>
                <c:pt idx="25">
                  <c:v>Dominican Republic</c:v>
                </c:pt>
                <c:pt idx="26">
                  <c:v>Nepal</c:v>
                </c:pt>
                <c:pt idx="27">
                  <c:v>India</c:v>
                </c:pt>
                <c:pt idx="28">
                  <c:v>Guatemala</c:v>
                </c:pt>
                <c:pt idx="29">
                  <c:v>Ethiopia</c:v>
                </c:pt>
                <c:pt idx="30">
                  <c:v>Gambia</c:v>
                </c:pt>
                <c:pt idx="31">
                  <c:v>Timor-Leste</c:v>
                </c:pt>
                <c:pt idx="32">
                  <c:v>Republic of Moldova</c:v>
                </c:pt>
                <c:pt idx="33">
                  <c:v>Cambodia</c:v>
                </c:pt>
                <c:pt idx="34">
                  <c:v>Myanmar</c:v>
                </c:pt>
                <c:pt idx="35">
                  <c:v>Kazakhstan</c:v>
                </c:pt>
                <c:pt idx="36">
                  <c:v>Tajikistan</c:v>
                </c:pt>
                <c:pt idx="37">
                  <c:v>Azerbaijan</c:v>
                </c:pt>
                <c:pt idx="38">
                  <c:v>Ukraine</c:v>
                </c:pt>
                <c:pt idx="39">
                  <c:v>Kyrgyzstan</c:v>
                </c:pt>
              </c:strCache>
            </c:strRef>
          </c:cat>
          <c:val>
            <c:numRef>
              <c:f>'Fig 14 Forced sex'!$B$35:$B$74</c:f>
              <c:numCache>
                <c:formatCode>0%</c:formatCode>
                <c:ptCount val="40"/>
                <c:pt idx="0">
                  <c:v>0.22500000000000001</c:v>
                </c:pt>
                <c:pt idx="1">
                  <c:v>0.192</c:v>
                </c:pt>
                <c:pt idx="2">
                  <c:v>0.17</c:v>
                </c:pt>
                <c:pt idx="3">
                  <c:v>0.16600000000000001</c:v>
                </c:pt>
                <c:pt idx="4">
                  <c:v>0.16399999999999998</c:v>
                </c:pt>
                <c:pt idx="5">
                  <c:v>0.14499999999999999</c:v>
                </c:pt>
                <c:pt idx="6">
                  <c:v>0.13900000000000001</c:v>
                </c:pt>
                <c:pt idx="7">
                  <c:v>0.13500000000000001</c:v>
                </c:pt>
                <c:pt idx="8">
                  <c:v>0.13100000000000001</c:v>
                </c:pt>
                <c:pt idx="9">
                  <c:v>0.11199999999999999</c:v>
                </c:pt>
                <c:pt idx="10">
                  <c:v>9.8000000000000004E-2</c:v>
                </c:pt>
                <c:pt idx="11">
                  <c:v>9.5000000000000001E-2</c:v>
                </c:pt>
                <c:pt idx="12">
                  <c:v>9.3000000000000013E-2</c:v>
                </c:pt>
                <c:pt idx="13">
                  <c:v>8.900000000000001E-2</c:v>
                </c:pt>
                <c:pt idx="14">
                  <c:v>8.4000000000000005E-2</c:v>
                </c:pt>
                <c:pt idx="15">
                  <c:v>8.199999999999999E-2</c:v>
                </c:pt>
                <c:pt idx="16">
                  <c:v>7.4999999999999997E-2</c:v>
                </c:pt>
                <c:pt idx="17">
                  <c:v>6.5000000000000002E-2</c:v>
                </c:pt>
                <c:pt idx="18">
                  <c:v>6.0999999999999999E-2</c:v>
                </c:pt>
                <c:pt idx="19">
                  <c:v>5.5999999999999994E-2</c:v>
                </c:pt>
                <c:pt idx="20">
                  <c:v>5.5999999999999994E-2</c:v>
                </c:pt>
                <c:pt idx="21">
                  <c:v>5.2999999999999999E-2</c:v>
                </c:pt>
                <c:pt idx="22">
                  <c:v>5.2000000000000005E-2</c:v>
                </c:pt>
                <c:pt idx="23">
                  <c:v>5.2000000000000005E-2</c:v>
                </c:pt>
                <c:pt idx="24">
                  <c:v>4.7E-2</c:v>
                </c:pt>
                <c:pt idx="25">
                  <c:v>4.5999999999999999E-2</c:v>
                </c:pt>
                <c:pt idx="26">
                  <c:v>4.5999999999999999E-2</c:v>
                </c:pt>
                <c:pt idx="27">
                  <c:v>4.4999999999999998E-2</c:v>
                </c:pt>
                <c:pt idx="28">
                  <c:v>3.6000000000000004E-2</c:v>
                </c:pt>
                <c:pt idx="29">
                  <c:v>3.5000000000000003E-2</c:v>
                </c:pt>
                <c:pt idx="30">
                  <c:v>3.1E-2</c:v>
                </c:pt>
                <c:pt idx="31">
                  <c:v>0.02</c:v>
                </c:pt>
                <c:pt idx="32">
                  <c:v>1.7000000000000001E-2</c:v>
                </c:pt>
                <c:pt idx="33">
                  <c:v>0.01</c:v>
                </c:pt>
                <c:pt idx="34">
                  <c:v>0.01</c:v>
                </c:pt>
                <c:pt idx="35">
                  <c:v>8.0000000000000002E-3</c:v>
                </c:pt>
                <c:pt idx="36">
                  <c:v>5.0000000000000001E-3</c:v>
                </c:pt>
                <c:pt idx="37">
                  <c:v>4.0000000000000001E-3</c:v>
                </c:pt>
                <c:pt idx="38">
                  <c:v>3.0000000000000001E-3</c:v>
                </c:pt>
                <c:pt idx="39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2-4941-ABA1-B0A96230D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3280432"/>
        <c:axId val="1450578464"/>
      </c:barChart>
      <c:catAx>
        <c:axId val="158328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578464"/>
        <c:crosses val="autoZero"/>
        <c:auto val="1"/>
        <c:lblAlgn val="ctr"/>
        <c:lblOffset val="100"/>
        <c:noMultiLvlLbl val="0"/>
      </c:catAx>
      <c:valAx>
        <c:axId val="145057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280432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Paediatric</a:t>
            </a:r>
            <a:r>
              <a:rPr lang="en-US" sz="1000" baseline="0"/>
              <a:t> ART coverage and number of AIDS-related deaths among children aged 0-14, 2000-2017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10 ARTxEpi'!$A$31</c:f>
              <c:strCache>
                <c:ptCount val="1"/>
                <c:pt idx="0">
                  <c:v>ART Coverage</c:v>
                </c:pt>
              </c:strCache>
            </c:strRef>
          </c:tx>
          <c:spPr>
            <a:solidFill>
              <a:srgbClr val="3B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10 ARTxEpi'!$B$30:$S$30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'Fig 10 ARTxEpi'!$B$31:$S$31</c:f>
              <c:numCache>
                <c:formatCode>0%</c:formatCode>
                <c:ptCount val="18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0.03</c:v>
                </c:pt>
                <c:pt idx="5">
                  <c:v>0.04</c:v>
                </c:pt>
                <c:pt idx="6">
                  <c:v>7.0000000000000007E-2</c:v>
                </c:pt>
                <c:pt idx="7">
                  <c:v>0.1</c:v>
                </c:pt>
                <c:pt idx="8">
                  <c:v>0.13</c:v>
                </c:pt>
                <c:pt idx="9">
                  <c:v>0.17</c:v>
                </c:pt>
                <c:pt idx="10">
                  <c:v>0.22</c:v>
                </c:pt>
                <c:pt idx="11">
                  <c:v>0.27</c:v>
                </c:pt>
                <c:pt idx="12">
                  <c:v>0.31</c:v>
                </c:pt>
                <c:pt idx="13">
                  <c:v>0.36</c:v>
                </c:pt>
                <c:pt idx="14">
                  <c:v>0.41</c:v>
                </c:pt>
                <c:pt idx="15">
                  <c:v>0.45</c:v>
                </c:pt>
                <c:pt idx="16">
                  <c:v>0.49</c:v>
                </c:pt>
                <c:pt idx="17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6-4EF2-8378-5E3A67726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5415184"/>
        <c:axId val="1262953680"/>
      </c:barChart>
      <c:lineChart>
        <c:grouping val="standard"/>
        <c:varyColors val="0"/>
        <c:ser>
          <c:idx val="1"/>
          <c:order val="1"/>
          <c:tx>
            <c:strRef>
              <c:f>'Fig 10 ARTxEpi'!$A$32</c:f>
              <c:strCache>
                <c:ptCount val="1"/>
                <c:pt idx="0">
                  <c:v>AIDS-related deaths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'Fig 10 ARTxEpi'!$B$32:$S$32</c:f>
              <c:numCache>
                <c:formatCode>_(* #,##0_);_(* \(#,##0\);_(* "-"??_);_(@_)</c:formatCode>
                <c:ptCount val="18"/>
                <c:pt idx="0">
                  <c:v>263755.50732999999</c:v>
                </c:pt>
                <c:pt idx="1">
                  <c:v>272846.67268000002</c:v>
                </c:pt>
                <c:pt idx="2">
                  <c:v>278798.23583999998</c:v>
                </c:pt>
                <c:pt idx="3">
                  <c:v>281605.26656000002</c:v>
                </c:pt>
                <c:pt idx="4">
                  <c:v>280863.93799000001</c:v>
                </c:pt>
                <c:pt idx="5">
                  <c:v>276291.84883999999</c:v>
                </c:pt>
                <c:pt idx="6">
                  <c:v>268736.60424000002</c:v>
                </c:pt>
                <c:pt idx="7">
                  <c:v>254433.40653000001</c:v>
                </c:pt>
                <c:pt idx="8">
                  <c:v>234618.21864000001</c:v>
                </c:pt>
                <c:pt idx="9">
                  <c:v>212083.82701000001</c:v>
                </c:pt>
                <c:pt idx="10">
                  <c:v>197305.71452000001</c:v>
                </c:pt>
                <c:pt idx="11">
                  <c:v>175794.26133000001</c:v>
                </c:pt>
                <c:pt idx="12">
                  <c:v>156436.48706000001</c:v>
                </c:pt>
                <c:pt idx="13">
                  <c:v>140100.33958999999</c:v>
                </c:pt>
                <c:pt idx="14">
                  <c:v>130556.99794</c:v>
                </c:pt>
                <c:pt idx="15">
                  <c:v>120876.06660000001</c:v>
                </c:pt>
                <c:pt idx="16">
                  <c:v>111639.1156</c:v>
                </c:pt>
                <c:pt idx="17">
                  <c:v>107919.10235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46-4EF2-8378-5E3A67726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1988064"/>
        <c:axId val="1208706608"/>
      </c:lineChart>
      <c:dateAx>
        <c:axId val="121198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8706608"/>
        <c:crosses val="autoZero"/>
        <c:auto val="0"/>
        <c:lblOffset val="100"/>
        <c:baseTimeUnit val="days"/>
        <c:majorUnit val="1"/>
      </c:dateAx>
      <c:valAx>
        <c:axId val="1208706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Number of AIDS-related deaths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988064"/>
        <c:crosses val="autoZero"/>
        <c:crossBetween val="between"/>
      </c:valAx>
      <c:valAx>
        <c:axId val="12629536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ART Coverage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15184"/>
        <c:crosses val="max"/>
        <c:crossBetween val="between"/>
      </c:valAx>
      <c:catAx>
        <c:axId val="124541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2953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</a:t>
            </a:r>
            <a:r>
              <a:rPr lang="en-US" baseline="0" dirty="0"/>
              <a:t> of </a:t>
            </a:r>
            <a:r>
              <a:rPr lang="en-US" sz="1100" baseline="0" dirty="0"/>
              <a:t>new</a:t>
            </a:r>
            <a:r>
              <a:rPr lang="en-US" baseline="0" dirty="0"/>
              <a:t> HIV infections by age group, 2000</a:t>
            </a:r>
            <a:r>
              <a:rPr lang="en-US" sz="1400" b="0" i="0" u="none" strike="noStrike" baseline="0" dirty="0">
                <a:effectLst/>
              </a:rPr>
              <a:t>–</a:t>
            </a:r>
            <a:r>
              <a:rPr lang="en-US" baseline="0" dirty="0"/>
              <a:t>2017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 1 Infections-age'!$A$32</c:f>
              <c:strCache>
                <c:ptCount val="1"/>
                <c:pt idx="0">
                  <c:v>Age 0-4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2B-42F4-AADE-D182ED4A4F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3F3A8E5-17E4-4C68-8AAE-099C374B77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82B-42F4-AADE-D182ED4A4F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E250059-B3A3-4C14-98C2-2FC8A27BBE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82B-42F4-AADE-D182ED4A4F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612A1C-62C2-4FFF-8854-8348E2E063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82B-42F4-AADE-D182ED4A4F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0744CA6-0E42-484D-AA26-42BF61EB77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82B-42F4-AADE-D182ED4A4F3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9B04D5E-B6E8-4220-B04F-04D022839E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82B-42F4-AADE-D182ED4A4F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6D77CA0-3F60-41EC-9DF9-8380C92C6D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82B-42F4-AADE-D182ED4A4F3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3C06D4D-0F33-43EE-9DB3-C0F8AF0B12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82B-42F4-AADE-D182ED4A4F3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30EC92D-A3B6-4823-A542-D3C5E25913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82B-42F4-AADE-D182ED4A4F3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1305246-683B-4BC9-BC78-1027C6686F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82B-42F4-AADE-D182ED4A4F3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2918B88-2ECA-40AD-9B52-97047DE35B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82B-42F4-AADE-D182ED4A4F3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27C624B-9661-4451-8917-FA106DA332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82B-42F4-AADE-D182ED4A4F3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9EDC8C1-9199-43CB-AEB0-272FD59A98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82B-42F4-AADE-D182ED4A4F3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EAB3F25-DCD8-4F0A-9B97-0F22D605FF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82B-42F4-AADE-D182ED4A4F3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BCE72A5-E221-47E5-BDEE-50DB5DF2F9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A82B-42F4-AADE-D182ED4A4F3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E16422D4-7587-4316-85E2-86198ED66F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82B-42F4-AADE-D182ED4A4F3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D6A74E72-4F7E-4A5A-BD7A-279C3C3AB5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A82B-42F4-AADE-D182ED4A4F3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0924FB4-2FFF-47D2-A893-D45E7013A3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82B-42F4-AADE-D182ED4A4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Infections-age'!$B$30:$S$30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'Fig 1 Infections-age'!$B$32:$S$32</c:f>
              <c:numCache>
                <c:formatCode>_(* #,##0_);_(* \(#,##0\);_(* "-"??_);_(@_)</c:formatCode>
                <c:ptCount val="18"/>
                <c:pt idx="0">
                  <c:v>421440.11582000001</c:v>
                </c:pt>
                <c:pt idx="1">
                  <c:v>422765.74362999998</c:v>
                </c:pt>
                <c:pt idx="2">
                  <c:v>420369.0784</c:v>
                </c:pt>
                <c:pt idx="3">
                  <c:v>412222.34023999999</c:v>
                </c:pt>
                <c:pt idx="4">
                  <c:v>398705.25176000001</c:v>
                </c:pt>
                <c:pt idx="5">
                  <c:v>380317.63666000002</c:v>
                </c:pt>
                <c:pt idx="6">
                  <c:v>364635.03473000001</c:v>
                </c:pt>
                <c:pt idx="7">
                  <c:v>344326.42303000001</c:v>
                </c:pt>
                <c:pt idx="8">
                  <c:v>324212.82254000002</c:v>
                </c:pt>
                <c:pt idx="9">
                  <c:v>297807.58215999999</c:v>
                </c:pt>
                <c:pt idx="10">
                  <c:v>272992.13257999998</c:v>
                </c:pt>
                <c:pt idx="11">
                  <c:v>253515.79993000001</c:v>
                </c:pt>
                <c:pt idx="12">
                  <c:v>232830.61827000001</c:v>
                </c:pt>
                <c:pt idx="13">
                  <c:v>216593.02322</c:v>
                </c:pt>
                <c:pt idx="14">
                  <c:v>198519.43075999999</c:v>
                </c:pt>
                <c:pt idx="15">
                  <c:v>191446.12422999999</c:v>
                </c:pt>
                <c:pt idx="16">
                  <c:v>182934.71290000001</c:v>
                </c:pt>
                <c:pt idx="17">
                  <c:v>177002.97928999999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'Fig 1 Infections-age'!$B$36:$S$36</c15:f>
                <c15:dlblRangeCache>
                  <c:ptCount val="18"/>
                  <c:pt idx="0">
                    <c:v> 420,000 </c:v>
                  </c:pt>
                  <c:pt idx="8">
                    <c:v> 320,000 </c:v>
                  </c:pt>
                  <c:pt idx="17">
                    <c:v> 180,000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A82B-42F4-AADE-D182ED4A4F36}"/>
            </c:ext>
          </c:extLst>
        </c:ser>
        <c:ser>
          <c:idx val="1"/>
          <c:order val="1"/>
          <c:tx>
            <c:strRef>
              <c:f>'Fig 1 Infections-age'!$A$40</c:f>
              <c:strCache>
                <c:ptCount val="1"/>
                <c:pt idx="0">
                  <c:v>Age 15-19</c:v>
                </c:pt>
              </c:strCache>
            </c:strRef>
          </c:tx>
          <c:spPr>
            <a:ln w="3810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2857F478-A81B-4364-856E-9C25B41A9C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82B-42F4-AADE-D182ED4A4F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D6D36D-09D4-4CF7-B906-D8DFE14BAB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82B-42F4-AADE-D182ED4A4F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6B89ED2-8C11-4271-AEFE-F38C89D7A3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82B-42F4-AADE-D182ED4A4F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541B66A-9AA6-4607-91EC-0C9D6F1605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82B-42F4-AADE-D182ED4A4F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B9CF80F-5ED2-422D-B679-1D22297EF4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82B-42F4-AADE-D182ED4A4F3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6B3A164-3FC4-4944-BC6D-4DE7DA5A20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82B-42F4-AADE-D182ED4A4F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743135B-362C-41AD-AFC1-C9AA20D948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82B-42F4-AADE-D182ED4A4F3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76D8D2E-B6CC-42D9-93F2-A127303991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A82B-42F4-AADE-D182ED4A4F3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82B-42F4-AADE-D182ED4A4F3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48AB652-07A6-4F3B-B519-6097FD0C0F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A82B-42F4-AADE-D182ED4A4F3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63EB772-7AF3-43BA-9919-8082885F0B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82B-42F4-AADE-D182ED4A4F3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BABF38B-AAD5-4D8C-B78D-A8C383FA46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A82B-42F4-AADE-D182ED4A4F3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520BA3F-EDD4-4848-89F8-E9D0E09A1B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A82B-42F4-AADE-D182ED4A4F3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A31CC76-2BDF-45AA-9B46-C92DFF999D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A82B-42F4-AADE-D182ED4A4F3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B98D35E-8CC1-404C-B639-7520AEB888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A82B-42F4-AADE-D182ED4A4F3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C7F1B6B-5913-47D8-A0D2-0420D3616F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A82B-42F4-AADE-D182ED4A4F3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5526E614-D1FA-4423-A48B-ED388CE215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A82B-42F4-AADE-D182ED4A4F3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9C466A40-1BB0-4F7A-A9F2-D39571A327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A82B-42F4-AADE-D182ED4A4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Infections-age'!$B$30:$S$30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'Fig 1 Infections-age'!$B$40:$S$40</c:f>
              <c:numCache>
                <c:formatCode>_(* #,##0_);_(* \(#,##0\);_(* "-"??_);_(@_)</c:formatCode>
                <c:ptCount val="18"/>
                <c:pt idx="0">
                  <c:v>422689.70811000001</c:v>
                </c:pt>
                <c:pt idx="1">
                  <c:v>394894.46124999999</c:v>
                </c:pt>
                <c:pt idx="2">
                  <c:v>374218.97141</c:v>
                </c:pt>
                <c:pt idx="3">
                  <c:v>358990.85720999999</c:v>
                </c:pt>
                <c:pt idx="4">
                  <c:v>345524.21823</c:v>
                </c:pt>
                <c:pt idx="5">
                  <c:v>336885.35781000002</c:v>
                </c:pt>
                <c:pt idx="6">
                  <c:v>328339.02544</c:v>
                </c:pt>
                <c:pt idx="7">
                  <c:v>322647.36476000003</c:v>
                </c:pt>
                <c:pt idx="8">
                  <c:v>317441.70162000001</c:v>
                </c:pt>
                <c:pt idx="9">
                  <c:v>313191.59656999999</c:v>
                </c:pt>
                <c:pt idx="10">
                  <c:v>305532.40401</c:v>
                </c:pt>
                <c:pt idx="11">
                  <c:v>298195.42103999999</c:v>
                </c:pt>
                <c:pt idx="12">
                  <c:v>291770.61865999998</c:v>
                </c:pt>
                <c:pt idx="13">
                  <c:v>285180.30456000002</c:v>
                </c:pt>
                <c:pt idx="14">
                  <c:v>278096.87862999999</c:v>
                </c:pt>
                <c:pt idx="15">
                  <c:v>270272.48722000001</c:v>
                </c:pt>
                <c:pt idx="16">
                  <c:v>261955.57047999999</c:v>
                </c:pt>
                <c:pt idx="17">
                  <c:v>253896.07251999999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'Fig 1 Infections-age'!$B$44:$S$44</c15:f>
                <c15:dlblRangeCache>
                  <c:ptCount val="18"/>
                  <c:pt idx="0">
                    <c:v> 420,000 </c:v>
                  </c:pt>
                  <c:pt idx="17">
                    <c:v> 250,000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5-A82B-42F4-AADE-D182ED4A4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644048"/>
        <c:axId val="357627136"/>
      </c:lineChart>
      <c:catAx>
        <c:axId val="50964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627136"/>
        <c:crosses val="autoZero"/>
        <c:auto val="1"/>
        <c:lblAlgn val="ctr"/>
        <c:lblOffset val="100"/>
        <c:noMultiLvlLbl val="0"/>
      </c:catAx>
      <c:valAx>
        <c:axId val="35762713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64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Estimated number of new HIV infections among adolescent girls</a:t>
            </a:r>
            <a:r>
              <a:rPr lang="en-US" sz="1100" baseline="0"/>
              <a:t> </a:t>
            </a:r>
            <a:r>
              <a:rPr lang="en-US" sz="1100"/>
              <a:t>and young women (15-24 years); 2010-2017 trends</a:t>
            </a:r>
            <a:r>
              <a:rPr lang="en-US" sz="1100" baseline="0"/>
              <a:t> with 2017-2020</a:t>
            </a:r>
            <a:r>
              <a:rPr lang="en-US" sz="1100"/>
              <a:t> projections and targets</a:t>
            </a:r>
          </a:p>
        </c:rich>
      </c:tx>
      <c:layout>
        <c:manualLayout>
          <c:xMode val="edge"/>
          <c:yMode val="edge"/>
          <c:x val="0.12002947152202549"/>
          <c:y val="1.386882277719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156116552194403E-2"/>
          <c:y val="0.24354423971115285"/>
          <c:w val="0.89268665074340303"/>
          <c:h val="0.68133471894693365"/>
        </c:manualLayout>
      </c:layout>
      <c:areaChart>
        <c:grouping val="standard"/>
        <c:varyColors val="0"/>
        <c:ser>
          <c:idx val="1"/>
          <c:order val="2"/>
          <c:tx>
            <c:strRef>
              <c:f>'Fig 4 2020 Targets'!$A$35</c:f>
              <c:strCache>
                <c:ptCount val="1"/>
                <c:pt idx="0">
                  <c:v>Infections averted: Super-Fast Track scenario</c:v>
                </c:pt>
              </c:strCache>
            </c:strRef>
          </c:tx>
          <c:spPr>
            <a:pattFill prst="dashVert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'Fig 4 2020 Targets'!$B$32:$L$32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'Fig 4 2020 Targets'!$B$35:$L$35</c:f>
              <c:numCache>
                <c:formatCode>General</c:formatCode>
                <c:ptCount val="11"/>
                <c:pt idx="7" formatCode="#,##0">
                  <c:v>342627.6</c:v>
                </c:pt>
                <c:pt idx="8" formatCode="#,##0">
                  <c:v>336737.46202067408</c:v>
                </c:pt>
                <c:pt idx="9" formatCode="#,##0">
                  <c:v>326366.48027002497</c:v>
                </c:pt>
                <c:pt idx="10" formatCode="#,##0">
                  <c:v>316314.90837008541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6-4CF8-8500-917F41963E45}"/>
            </c:ext>
          </c:extLst>
        </c:ser>
        <c:ser>
          <c:idx val="3"/>
          <c:order val="3"/>
          <c:tx>
            <c:strRef>
              <c:f>'Fig 4 2020 Targets'!$A$36</c:f>
              <c:strCache>
                <c:ptCount val="1"/>
                <c:pt idx="0">
                  <c:v>Shaded</c:v>
                </c:pt>
              </c:strCache>
            </c:strRef>
          </c:tx>
          <c:spPr>
            <a:solidFill>
              <a:schemeClr val="bg1"/>
            </a:solidFill>
            <a:ln w="25400">
              <a:noFill/>
            </a:ln>
            <a:effectLst/>
          </c:spPr>
          <c:cat>
            <c:numRef>
              <c:f>'Fig 4 2020 Targets'!$B$32:$L$32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'Fig 4 2020 Targets'!$B$36:$L$36</c:f>
              <c:numCache>
                <c:formatCode>General</c:formatCode>
                <c:ptCount val="11"/>
                <c:pt idx="7" formatCode="#,##0">
                  <c:v>342627.6</c:v>
                </c:pt>
                <c:pt idx="8" formatCode="#,##0">
                  <c:v>227273.20135999171</c:v>
                </c:pt>
                <c:pt idx="9" formatCode="#,##0">
                  <c:v>150755.82952575723</c:v>
                </c:pt>
                <c:pt idx="10" formatCode="#,##0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96-4CF8-8500-917F41963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7450608"/>
        <c:axId val="738520448"/>
      </c:areaChart>
      <c:lineChart>
        <c:grouping val="standard"/>
        <c:varyColors val="0"/>
        <c:ser>
          <c:idx val="0"/>
          <c:order val="0"/>
          <c:tx>
            <c:strRef>
              <c:f>'Fig 4 2020 Targets'!$A$33</c:f>
              <c:strCache>
                <c:ptCount val="1"/>
                <c:pt idx="0">
                  <c:v>Infections: status-quo scenario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97920C86-F84A-4A30-B292-FBE2CCADCD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F96-4CF8-8500-917F41963E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F8D1B59-0735-49C6-81FB-DBB3BEEA1F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F96-4CF8-8500-917F41963E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46C7B3F-B373-49ED-9991-5127D0A6CD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F96-4CF8-8500-917F41963E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453FB1C-EBC9-4918-A797-8CF8078E7D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F96-4CF8-8500-917F41963E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FBE37CB-1C6B-4F75-9492-21E42B5BDF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F96-4CF8-8500-917F41963E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7B56565-F5C5-4F38-AAEA-68160F65A4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F96-4CF8-8500-917F41963E4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DE1DA21-629B-402D-9C23-E6D771EC9B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F96-4CF8-8500-917F41963E4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F457F98-BCF7-414E-8648-29008F6342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F96-4CF8-8500-917F41963E4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2E72E0F-A812-4B0F-A55A-A24CF4BD5C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F96-4CF8-8500-917F41963E4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A97CEA7-FB2E-4E40-A678-9BCDC9677B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F96-4CF8-8500-917F41963E4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3031B6E-EA1D-4235-8E25-16BDBF149D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F96-4CF8-8500-917F41963E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[1]Infections_Projections!$O$30:$Y$30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'Fig 4 2020 Targets'!$B$33:$L$33</c:f>
              <c:numCache>
                <c:formatCode>_(* #,##0_);_(* \(#,##0\);_(* "-"??_);_(@_)</c:formatCode>
                <c:ptCount val="11"/>
                <c:pt idx="0">
                  <c:v>435914.7</c:v>
                </c:pt>
                <c:pt idx="1">
                  <c:v>423912.8</c:v>
                </c:pt>
                <c:pt idx="2">
                  <c:v>412692.7</c:v>
                </c:pt>
                <c:pt idx="3">
                  <c:v>400863.6</c:v>
                </c:pt>
                <c:pt idx="4">
                  <c:v>387774.7</c:v>
                </c:pt>
                <c:pt idx="5">
                  <c:v>373448</c:v>
                </c:pt>
                <c:pt idx="6">
                  <c:v>358290.7</c:v>
                </c:pt>
                <c:pt idx="7">
                  <c:v>342627.6</c:v>
                </c:pt>
                <c:pt idx="8" formatCode="#,##0">
                  <c:v>336737.46202067408</c:v>
                </c:pt>
                <c:pt idx="9" formatCode="#,##0">
                  <c:v>326366.48027002497</c:v>
                </c:pt>
                <c:pt idx="10" formatCode="#,##0">
                  <c:v>316314.90837008541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'Fig 4 2020 Targets'!$B$38:$L$38</c15:f>
                <c15:dlblRangeCache>
                  <c:ptCount val="11"/>
                  <c:pt idx="0">
                    <c:v> 440,000 </c:v>
                  </c:pt>
                  <c:pt idx="7">
                    <c:v> 340,000 </c:v>
                  </c:pt>
                  <c:pt idx="10">
                    <c:v> 320,000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0F96-4CF8-8500-917F41963E45}"/>
            </c:ext>
          </c:extLst>
        </c:ser>
        <c:ser>
          <c:idx val="2"/>
          <c:order val="1"/>
          <c:tx>
            <c:strRef>
              <c:f>'Fig 4 2020 Targets'!$A$34</c:f>
              <c:strCache>
                <c:ptCount val="1"/>
                <c:pt idx="0">
                  <c:v>Infections: Super-Fast Track scenario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96-4CF8-8500-917F41963E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96-4CF8-8500-917F41963E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96-4CF8-8500-917F41963E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F96-4CF8-8500-917F41963E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F96-4CF8-8500-917F41963E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F96-4CF8-8500-917F41963E4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F96-4CF8-8500-917F41963E4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F0128EC-552D-4B7F-99D3-852340736C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0F96-4CF8-8500-917F41963E45}"/>
                </c:ext>
              </c:extLst>
            </c:dLbl>
            <c:dLbl>
              <c:idx val="8"/>
              <c:layout>
                <c:manualLayout>
                  <c:x val="-0.23841987322339425"/>
                  <c:y val="3.95927578299095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CE9B7E-DBA3-4F30-9CB7-B7DF575C827D}" type="CELLRANGE">
                      <a:rPr lang="en-US"/>
                      <a:pPr>
                        <a:defRPr sz="10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solidFill>
                    <a:schemeClr val="bg2">
                      <a:lumMod val="9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0F96-4CF8-8500-917F41963E4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F45C1AC-5575-4602-8535-0493E34621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F96-4CF8-8500-917F41963E4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F6B72ED-11BD-4C57-8492-1DA7698947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0F96-4CF8-8500-917F41963E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[1]Infections_Projections!$O$30:$Y$30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'Fig 4 2020 Targets'!$B$34:$L$34</c:f>
              <c:numCache>
                <c:formatCode>General</c:formatCode>
                <c:ptCount val="11"/>
                <c:pt idx="7" formatCode="_(* #,##0_);_(* \(#,##0\);_(* &quot;-&quot;??_);_(@_)">
                  <c:v>342627.6</c:v>
                </c:pt>
                <c:pt idx="8" formatCode="_(* #,##0_);_(* \(#,##0\);_(* &quot;-&quot;??_);_(@_)">
                  <c:v>227273.20135999171</c:v>
                </c:pt>
                <c:pt idx="9" formatCode="_(* #,##0_);_(* \(#,##0\);_(* &quot;-&quot;??_);_(@_)">
                  <c:v>150755.82952575723</c:v>
                </c:pt>
                <c:pt idx="10" formatCode="_(* #,##0_);_(* \(#,##0\);_(* &quot;-&quot;??_);_(@_)">
                  <c:v>100000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'Fig 4 2020 Targets'!$B$39:$L$39</c15:f>
                <c15:dlblRangeCache>
                  <c:ptCount val="11"/>
                  <c:pt idx="8">
                    <c:v>500,000 infections averted by 2020</c:v>
                  </c:pt>
                  <c:pt idx="10">
                    <c:v> 100,000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0F96-4CF8-8500-917F41963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450608"/>
        <c:axId val="738520448"/>
        <c:extLst/>
      </c:lineChart>
      <c:catAx>
        <c:axId val="102745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20448"/>
        <c:crosses val="autoZero"/>
        <c:auto val="1"/>
        <c:lblAlgn val="ctr"/>
        <c:lblOffset val="100"/>
        <c:noMultiLvlLbl val="0"/>
      </c:catAx>
      <c:valAx>
        <c:axId val="738520448"/>
        <c:scaling>
          <c:orientation val="minMax"/>
          <c:max val="50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450608"/>
        <c:crosses val="autoZero"/>
        <c:crossBetween val="midCat"/>
        <c:majorUnit val="100000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Percent</a:t>
            </a:r>
            <a:r>
              <a:rPr lang="en-US" sz="1200" baseline="0"/>
              <a:t> distribution of new HIV infections among adolescent girls and boys, by region, 2017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 3 Infections-sex'!$B$30</c:f>
              <c:strCache>
                <c:ptCount val="1"/>
                <c:pt idx="0">
                  <c:v>Girls 15-19</c:v>
                </c:pt>
              </c:strCache>
            </c:strRef>
          </c:tx>
          <c:spPr>
            <a:solidFill>
              <a:srgbClr val="A86ED4"/>
            </a:solidFill>
            <a:ln>
              <a:noFill/>
            </a:ln>
            <a:effectLst/>
          </c:spPr>
          <c:invertIfNegative val="0"/>
          <c:cat>
            <c:strRef>
              <c:f>'Fig 3 Infections-sex'!$A$31:$A$38</c:f>
              <c:strCache>
                <c:ptCount val="8"/>
                <c:pt idx="0">
                  <c:v>East Asia and the Pacific</c:v>
                </c:pt>
                <c:pt idx="1">
                  <c:v>Western Europe</c:v>
                </c:pt>
                <c:pt idx="2">
                  <c:v>South Asia</c:v>
                </c:pt>
                <c:pt idx="3">
                  <c:v>Latin America and the Caribbean</c:v>
                </c:pt>
                <c:pt idx="4">
                  <c:v>Middle East and North Africa</c:v>
                </c:pt>
                <c:pt idx="5">
                  <c:v>Eastern Europe and Central Asia</c:v>
                </c:pt>
                <c:pt idx="6">
                  <c:v>West and Central Africa</c:v>
                </c:pt>
                <c:pt idx="7">
                  <c:v>Eastern and Southern Africa</c:v>
                </c:pt>
              </c:strCache>
            </c:strRef>
          </c:cat>
          <c:val>
            <c:numRef>
              <c:f>'Fig 3 Infections-sex'!$B$31:$B$38</c:f>
              <c:numCache>
                <c:formatCode>_(* #,##0_);_(* \(#,##0\);_(* "-"??_);_(@_)</c:formatCode>
                <c:ptCount val="8"/>
                <c:pt idx="0">
                  <c:v>5762.6106</c:v>
                </c:pt>
                <c:pt idx="1">
                  <c:v>1006.96154</c:v>
                </c:pt>
                <c:pt idx="2">
                  <c:v>4621.9926400000004</c:v>
                </c:pt>
                <c:pt idx="3">
                  <c:v>7828.5869000000002</c:v>
                </c:pt>
                <c:pt idx="4">
                  <c:v>681.33506</c:v>
                </c:pt>
                <c:pt idx="5">
                  <c:v>3160.8796299999999</c:v>
                </c:pt>
                <c:pt idx="6">
                  <c:v>45768.617010000002</c:v>
                </c:pt>
                <c:pt idx="7">
                  <c:v>97208.20882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5-4AFD-A520-4D963E01D2AC}"/>
            </c:ext>
          </c:extLst>
        </c:ser>
        <c:ser>
          <c:idx val="1"/>
          <c:order val="1"/>
          <c:tx>
            <c:strRef>
              <c:f>'Fig 3 Infections-sex'!$C$30</c:f>
              <c:strCache>
                <c:ptCount val="1"/>
                <c:pt idx="0">
                  <c:v>Boys 15-19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F54C2A-2DA9-4FC6-86C1-7BA65DA4C2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595-4AFD-A520-4D963E01D2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49538A1-9D7B-4241-89C0-F6B6486A64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595-4AFD-A520-4D963E01D2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7DD49CF-CD97-4402-B9DB-000629AD1C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595-4AFD-A520-4D963E01D2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2ABFB8E-5B54-4F0A-8494-40906A13B1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595-4AFD-A520-4D963E01D2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26B7657-7070-41B9-B760-C0F019A986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595-4AFD-A520-4D963E01D2A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379B76B-A842-4C3A-A7F1-7099A8A411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595-4AFD-A520-4D963E01D2A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89C8262-31F9-4DB5-859C-7391AD8F98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595-4AFD-A520-4D963E01D2A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6D200AE-04CF-4557-A9DD-9A92D37B63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595-4AFD-A520-4D963E01D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 Infections-sex'!$A$31:$A$38</c:f>
              <c:strCache>
                <c:ptCount val="8"/>
                <c:pt idx="0">
                  <c:v>East Asia and the Pacific</c:v>
                </c:pt>
                <c:pt idx="1">
                  <c:v>Western Europe</c:v>
                </c:pt>
                <c:pt idx="2">
                  <c:v>South Asia</c:v>
                </c:pt>
                <c:pt idx="3">
                  <c:v>Latin America and the Caribbean</c:v>
                </c:pt>
                <c:pt idx="4">
                  <c:v>Middle East and North Africa</c:v>
                </c:pt>
                <c:pt idx="5">
                  <c:v>Eastern Europe and Central Asia</c:v>
                </c:pt>
                <c:pt idx="6">
                  <c:v>West and Central Africa</c:v>
                </c:pt>
                <c:pt idx="7">
                  <c:v>Eastern and Southern Africa</c:v>
                </c:pt>
              </c:strCache>
            </c:strRef>
          </c:cat>
          <c:val>
            <c:numRef>
              <c:f>'Fig 3 Infections-sex'!$C$31:$C$38</c:f>
              <c:numCache>
                <c:formatCode>_(* #,##0_);_(* \(#,##0\);_(* "-"??_);_(@_)</c:formatCode>
                <c:ptCount val="8"/>
                <c:pt idx="0">
                  <c:v>10712.256939999999</c:v>
                </c:pt>
                <c:pt idx="1">
                  <c:v>1681.9517800000001</c:v>
                </c:pt>
                <c:pt idx="2">
                  <c:v>6883.3171599999996</c:v>
                </c:pt>
                <c:pt idx="3">
                  <c:v>11511.21263</c:v>
                </c:pt>
                <c:pt idx="4">
                  <c:v>784.58327999999995</c:v>
                </c:pt>
                <c:pt idx="5">
                  <c:v>1960.55855</c:v>
                </c:pt>
                <c:pt idx="6">
                  <c:v>23344.42611</c:v>
                </c:pt>
                <c:pt idx="7">
                  <c:v>25407.765039999998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 3 Infections-sex'!$D$31:$D$38</c15:f>
                <c15:dlblRangeCache>
                  <c:ptCount val="8"/>
                  <c:pt idx="0">
                    <c:v>35%</c:v>
                  </c:pt>
                  <c:pt idx="1">
                    <c:v>37%</c:v>
                  </c:pt>
                  <c:pt idx="2">
                    <c:v>40%</c:v>
                  </c:pt>
                  <c:pt idx="3">
                    <c:v>40%</c:v>
                  </c:pt>
                  <c:pt idx="4">
                    <c:v>46%</c:v>
                  </c:pt>
                  <c:pt idx="5">
                    <c:v>62%</c:v>
                  </c:pt>
                  <c:pt idx="6">
                    <c:v>66%</c:v>
                  </c:pt>
                  <c:pt idx="7">
                    <c:v>79%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E595-4AFD-A520-4D963E01D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3235264"/>
        <c:axId val="744094032"/>
      </c:barChart>
      <c:catAx>
        <c:axId val="53323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094032"/>
        <c:crosses val="autoZero"/>
        <c:auto val="1"/>
        <c:lblAlgn val="ctr"/>
        <c:lblOffset val="100"/>
        <c:noMultiLvlLbl val="0"/>
      </c:catAx>
      <c:valAx>
        <c:axId val="74409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23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Distribution</a:t>
            </a:r>
            <a:r>
              <a:rPr lang="en-US" sz="1000" baseline="0"/>
              <a:t> of adolescent girls and young women aged 15-24 living with HIV, by region, 2017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430582895888013"/>
          <c:y val="0.27597142390317736"/>
          <c:w val="0.62012969033282939"/>
          <c:h val="0.6656249793610378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03-4479-B91E-7DE36977371F}"/>
              </c:ext>
            </c:extLst>
          </c:dPt>
          <c:dPt>
            <c:idx val="1"/>
            <c:bubble3D val="0"/>
            <c:spPr>
              <a:solidFill>
                <a:srgbClr val="FF4B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03-4479-B91E-7DE36977371F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03-4479-B91E-7DE36977371F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03-4479-B91E-7DE36977371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03-4479-B91E-7DE36977371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03-4479-B91E-7DE36977371F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03-4479-B91E-7DE36977371F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903-4479-B91E-7DE36977371F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903-4479-B91E-7DE36977371F}"/>
              </c:ext>
            </c:extLst>
          </c:dPt>
          <c:dLbls>
            <c:dLbl>
              <c:idx val="0"/>
              <c:layout>
                <c:manualLayout>
                  <c:x val="0.16209713211490373"/>
                  <c:y val="-0.259750563605189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03-4479-B91E-7DE36977371F}"/>
                </c:ext>
              </c:extLst>
            </c:dLbl>
            <c:dLbl>
              <c:idx val="1"/>
              <c:layout>
                <c:manualLayout>
                  <c:x val="-0.18275656196789428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3-4479-B91E-7DE36977371F}"/>
                </c:ext>
              </c:extLst>
            </c:dLbl>
            <c:dLbl>
              <c:idx val="2"/>
              <c:layout>
                <c:manualLayout>
                  <c:x val="-0.18700671457179879"/>
                  <c:y val="-9.37746285988294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3-4479-B91E-7DE36977371F}"/>
                </c:ext>
              </c:extLst>
            </c:dLbl>
            <c:dLbl>
              <c:idx val="3"/>
              <c:layout>
                <c:manualLayout>
                  <c:x val="-0.11687919660737429"/>
                  <c:y val="-0.168242716015546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03-4479-B91E-7DE36977371F}"/>
                </c:ext>
              </c:extLst>
            </c:dLbl>
            <c:dLbl>
              <c:idx val="4"/>
              <c:layout>
                <c:manualLayout>
                  <c:x val="-7.7918564283012524E-17"/>
                  <c:y val="-0.154452329456895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03-4479-B91E-7DE36977371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03-4479-B91E-7DE36977371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03-4479-B91E-7DE36977371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03-4479-B91E-7DE36977371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03-4479-B91E-7DE369773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'Fig 12 AGYW pie chart'!$A$36:$A$44</c:f>
              <c:strCache>
                <c:ptCount val="9"/>
                <c:pt idx="0">
                  <c:v>Eastern and Southern Africa</c:v>
                </c:pt>
                <c:pt idx="1">
                  <c:v>West and Central Africa</c:v>
                </c:pt>
                <c:pt idx="2">
                  <c:v>East Asia and the Pacific</c:v>
                </c:pt>
                <c:pt idx="3">
                  <c:v>Latin America and the Caribbean</c:v>
                </c:pt>
                <c:pt idx="4">
                  <c:v>South Asia</c:v>
                </c:pt>
                <c:pt idx="5">
                  <c:v>Eastern Europe and Central Asia</c:v>
                </c:pt>
                <c:pt idx="6">
                  <c:v>North America</c:v>
                </c:pt>
                <c:pt idx="7">
                  <c:v>Western Europe</c:v>
                </c:pt>
                <c:pt idx="8">
                  <c:v>Middle East and North Africa</c:v>
                </c:pt>
              </c:strCache>
            </c:strRef>
          </c:cat>
          <c:val>
            <c:numRef>
              <c:f>'Fig 12 AGYW pie chart'!$C$36:$C$44</c:f>
              <c:numCache>
                <c:formatCode>_(* #,##0_);_(* \(#,##0\);_(* "-"??_);_(@_)</c:formatCode>
                <c:ptCount val="9"/>
                <c:pt idx="0">
                  <c:v>1465820.5471099999</c:v>
                </c:pt>
                <c:pt idx="1">
                  <c:v>537219.38691999996</c:v>
                </c:pt>
                <c:pt idx="2">
                  <c:v>96908</c:v>
                </c:pt>
                <c:pt idx="3">
                  <c:v>90775</c:v>
                </c:pt>
                <c:pt idx="4">
                  <c:v>84410</c:v>
                </c:pt>
                <c:pt idx="5">
                  <c:v>41683</c:v>
                </c:pt>
                <c:pt idx="6">
                  <c:v>18328</c:v>
                </c:pt>
                <c:pt idx="7">
                  <c:v>12659</c:v>
                </c:pt>
                <c:pt idx="8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903-4479-B91E-7DE3697737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baseline="0">
                <a:effectLst/>
              </a:rPr>
              <a:t>Distribution of adolescent girls and young women aged 15-24 living with HIV in sub-Saharan Africa, by country, 2017</a:t>
            </a:r>
            <a:endParaRPr lang="en-US" sz="1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5-4E68-9963-244623DA86F8}"/>
              </c:ext>
            </c:extLst>
          </c:dPt>
          <c:dPt>
            <c:idx val="1"/>
            <c:bubble3D val="0"/>
            <c:spPr>
              <a:solidFill>
                <a:srgbClr val="FF4B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5-4E68-9963-244623DA86F8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5-4E68-9963-244623DA86F8}"/>
              </c:ext>
            </c:extLst>
          </c:dPt>
          <c:dPt>
            <c:idx val="3"/>
            <c:bubble3D val="0"/>
            <c:spPr>
              <a:solidFill>
                <a:srgbClr val="B381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F5-4E68-9963-244623DA86F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F5-4E68-9963-244623DA86F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F5-4E68-9963-244623DA86F8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F5-4E68-9963-244623DA86F8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F5-4E68-9963-244623DA86F8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F5-4E68-9963-244623DA86F8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fld id="{0A519027-CAD9-4ECC-A02F-81EE946D4A1B}" type="CATEGORYNAME">
                      <a:rPr lang="en-US"/>
                      <a:pPr/>
                      <a:t>[CATEGORY NAME]</a:t>
                    </a:fld>
                    <a:r>
                      <a:rPr lang="en-US"/>
                      <a:t>Rest of the region</a:t>
                    </a:r>
                    <a:r>
                      <a:rPr lang="en-US" baseline="0"/>
                      <a:t>
</a:t>
                    </a:r>
                    <a:fld id="{6C72D3C9-DCD6-42D9-8E8F-17C78DB2A98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BF5-4E68-9963-244623DA8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'Fig 12 AGYW pie chart'!$G$37:$G$44</c:f>
              <c:strCache>
                <c:ptCount val="8"/>
                <c:pt idx="0">
                  <c:v>South Africa</c:v>
                </c:pt>
                <c:pt idx="1">
                  <c:v>Nigeria</c:v>
                </c:pt>
                <c:pt idx="2">
                  <c:v>Mozambique</c:v>
                </c:pt>
                <c:pt idx="3">
                  <c:v>Kenya</c:v>
                </c:pt>
                <c:pt idx="4">
                  <c:v>Uganda</c:v>
                </c:pt>
                <c:pt idx="5">
                  <c:v>United Republic of Tanzania</c:v>
                </c:pt>
                <c:pt idx="6">
                  <c:v>Zambia</c:v>
                </c:pt>
                <c:pt idx="7">
                  <c:v>Zimbabwe</c:v>
                </c:pt>
              </c:strCache>
            </c:strRef>
          </c:cat>
          <c:val>
            <c:numRef>
              <c:f>('Fig 12 AGYW pie chart'!$J$37:$J$44,'Fig 12 AGYW pie chart'!$J$84)</c:f>
              <c:numCache>
                <c:formatCode>_(* #,##0_);_(* \(#,##0\);_(* "-"??_);_(@_)</c:formatCode>
                <c:ptCount val="9"/>
                <c:pt idx="0">
                  <c:v>495628</c:v>
                </c:pt>
                <c:pt idx="1">
                  <c:v>297857</c:v>
                </c:pt>
                <c:pt idx="2">
                  <c:v>163951</c:v>
                </c:pt>
                <c:pt idx="3">
                  <c:v>122189</c:v>
                </c:pt>
                <c:pt idx="4">
                  <c:v>116637</c:v>
                </c:pt>
                <c:pt idx="5">
                  <c:v>110823</c:v>
                </c:pt>
                <c:pt idx="6">
                  <c:v>92635</c:v>
                </c:pt>
                <c:pt idx="7">
                  <c:v>89775</c:v>
                </c:pt>
                <c:pt idx="8">
                  <c:v>513544.93402999995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BF5-4E68-9963-244623DA86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HIV Prevalence</a:t>
            </a:r>
            <a:r>
              <a:rPr lang="en-US" sz="1200" baseline="0"/>
              <a:t> among adolescent girls and young women aged 15-24 by age, six countries, 2013-2017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396005332648015E-2"/>
          <c:y val="0.24326368762004419"/>
          <c:w val="0.88804450833627802"/>
          <c:h val="0.67986782230360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9 Peak prevalence'!$D$33</c:f>
              <c:strCache>
                <c:ptCount val="1"/>
                <c:pt idx="0">
                  <c:v>15-17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9 Peak prevalence'!$A$34:$A$52</c:f>
              <c:strCache>
                <c:ptCount val="6"/>
                <c:pt idx="0">
                  <c:v>Lesotho</c:v>
                </c:pt>
                <c:pt idx="1">
                  <c:v>Malawi</c:v>
                </c:pt>
                <c:pt idx="2">
                  <c:v>Mozambique</c:v>
                </c:pt>
                <c:pt idx="3">
                  <c:v>Namibia</c:v>
                </c:pt>
                <c:pt idx="4">
                  <c:v>Zambia</c:v>
                </c:pt>
                <c:pt idx="5">
                  <c:v>Zimbabwe</c:v>
                </c:pt>
              </c:strCache>
            </c:strRef>
          </c:cat>
          <c:val>
            <c:numRef>
              <c:f>'Fig 9 Peak prevalence'!$D$34:$D$52</c:f>
              <c:numCache>
                <c:formatCode>0%</c:formatCode>
                <c:ptCount val="6"/>
                <c:pt idx="0">
                  <c:v>5.5999999999999994E-2</c:v>
                </c:pt>
                <c:pt idx="1">
                  <c:v>0.03</c:v>
                </c:pt>
                <c:pt idx="2">
                  <c:v>5.0999999999999997E-2</c:v>
                </c:pt>
                <c:pt idx="3">
                  <c:v>2.4E-2</c:v>
                </c:pt>
                <c:pt idx="4">
                  <c:v>3.5000000000000003E-2</c:v>
                </c:pt>
                <c:pt idx="5">
                  <c:v>2.7999999999999997E-2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3-427B-8357-7CC17DF30206}"/>
            </c:ext>
          </c:extLst>
        </c:ser>
        <c:ser>
          <c:idx val="1"/>
          <c:order val="1"/>
          <c:tx>
            <c:strRef>
              <c:f>'Fig 9 Peak prevalence'!$E$33</c:f>
              <c:strCache>
                <c:ptCount val="1"/>
                <c:pt idx="0">
                  <c:v>18-19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9 Peak prevalence'!$A$34:$A$52</c:f>
              <c:strCache>
                <c:ptCount val="6"/>
                <c:pt idx="0">
                  <c:v>Lesotho</c:v>
                </c:pt>
                <c:pt idx="1">
                  <c:v>Malawi</c:v>
                </c:pt>
                <c:pt idx="2">
                  <c:v>Mozambique</c:v>
                </c:pt>
                <c:pt idx="3">
                  <c:v>Namibia</c:v>
                </c:pt>
                <c:pt idx="4">
                  <c:v>Zambia</c:v>
                </c:pt>
                <c:pt idx="5">
                  <c:v>Zimbabwe</c:v>
                </c:pt>
              </c:strCache>
            </c:strRef>
          </c:cat>
          <c:val>
            <c:numRef>
              <c:f>'Fig 9 Peak prevalence'!$E$34:$E$52</c:f>
              <c:numCache>
                <c:formatCode>0%</c:formatCode>
                <c:ptCount val="6"/>
                <c:pt idx="0">
                  <c:v>5.2000000000000005E-2</c:v>
                </c:pt>
                <c:pt idx="1">
                  <c:v>3.7999999999999999E-2</c:v>
                </c:pt>
                <c:pt idx="2">
                  <c:v>8.1000000000000003E-2</c:v>
                </c:pt>
                <c:pt idx="3">
                  <c:v>2.7999999999999997E-2</c:v>
                </c:pt>
                <c:pt idx="4">
                  <c:v>6.6000000000000003E-2</c:v>
                </c:pt>
                <c:pt idx="5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3-427B-8357-7CC17DF30206}"/>
            </c:ext>
          </c:extLst>
        </c:ser>
        <c:ser>
          <c:idx val="2"/>
          <c:order val="2"/>
          <c:tx>
            <c:strRef>
              <c:f>'Fig 9 Peak prevalence'!$F$33</c:f>
              <c:strCache>
                <c:ptCount val="1"/>
                <c:pt idx="0">
                  <c:v>20-22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9 Peak prevalence'!$A$34:$A$52</c:f>
              <c:strCache>
                <c:ptCount val="6"/>
                <c:pt idx="0">
                  <c:v>Lesotho</c:v>
                </c:pt>
                <c:pt idx="1">
                  <c:v>Malawi</c:v>
                </c:pt>
                <c:pt idx="2">
                  <c:v>Mozambique</c:v>
                </c:pt>
                <c:pt idx="3">
                  <c:v>Namibia</c:v>
                </c:pt>
                <c:pt idx="4">
                  <c:v>Zambia</c:v>
                </c:pt>
                <c:pt idx="5">
                  <c:v>Zimbabwe</c:v>
                </c:pt>
              </c:strCache>
            </c:strRef>
          </c:cat>
          <c:val>
            <c:numRef>
              <c:f>'Fig 9 Peak prevalence'!$F$34:$F$52</c:f>
              <c:numCache>
                <c:formatCode>0%</c:formatCode>
                <c:ptCount val="6"/>
                <c:pt idx="0">
                  <c:v>0.17100000000000001</c:v>
                </c:pt>
                <c:pt idx="1">
                  <c:v>4.4999999999999998E-2</c:v>
                </c:pt>
                <c:pt idx="2">
                  <c:v>0.109</c:v>
                </c:pt>
                <c:pt idx="3">
                  <c:v>4.4999999999999998E-2</c:v>
                </c:pt>
                <c:pt idx="4">
                  <c:v>9.8000000000000004E-2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83-427B-8357-7CC17DF30206}"/>
            </c:ext>
          </c:extLst>
        </c:ser>
        <c:ser>
          <c:idx val="3"/>
          <c:order val="3"/>
          <c:tx>
            <c:strRef>
              <c:f>'Fig 9 Peak prevalence'!$G$33</c:f>
              <c:strCache>
                <c:ptCount val="1"/>
                <c:pt idx="0">
                  <c:v>23-24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9 Peak prevalence'!$A$34:$A$52</c:f>
              <c:strCache>
                <c:ptCount val="6"/>
                <c:pt idx="0">
                  <c:v>Lesotho</c:v>
                </c:pt>
                <c:pt idx="1">
                  <c:v>Malawi</c:v>
                </c:pt>
                <c:pt idx="2">
                  <c:v>Mozambique</c:v>
                </c:pt>
                <c:pt idx="3">
                  <c:v>Namibia</c:v>
                </c:pt>
                <c:pt idx="4">
                  <c:v>Zambia</c:v>
                </c:pt>
                <c:pt idx="5">
                  <c:v>Zimbabwe</c:v>
                </c:pt>
              </c:strCache>
            </c:strRef>
          </c:cat>
          <c:val>
            <c:numRef>
              <c:f>'Fig 9 Peak prevalence'!$G$34:$G$52</c:f>
              <c:numCache>
                <c:formatCode>0%</c:formatCode>
                <c:ptCount val="6"/>
                <c:pt idx="0">
                  <c:v>0.29299999999999998</c:v>
                </c:pt>
                <c:pt idx="1">
                  <c:v>9.6000000000000002E-2</c:v>
                </c:pt>
                <c:pt idx="2">
                  <c:v>0.17699999999999999</c:v>
                </c:pt>
                <c:pt idx="3">
                  <c:v>9.3000000000000013E-2</c:v>
                </c:pt>
                <c:pt idx="4">
                  <c:v>0.14199999999999999</c:v>
                </c:pt>
                <c:pt idx="5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83-427B-8357-7CC17DF302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0439360"/>
        <c:axId val="627507616"/>
      </c:barChart>
      <c:catAx>
        <c:axId val="6304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07616"/>
        <c:crosses val="autoZero"/>
        <c:auto val="1"/>
        <c:lblAlgn val="ctr"/>
        <c:lblOffset val="100"/>
        <c:noMultiLvlLbl val="0"/>
      </c:catAx>
      <c:valAx>
        <c:axId val="6275076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43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336231893448757"/>
          <c:y val="0.18748497511341811"/>
          <c:w val="0.25327523253817319"/>
          <c:h val="5.5778712506626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sz="1200" dirty="0" err="1">
                <a:effectLst/>
              </a:rPr>
              <a:t>Percentage</a:t>
            </a:r>
            <a:r>
              <a:rPr lang="fr-CH" sz="1200" dirty="0">
                <a:effectLst/>
              </a:rPr>
              <a:t> of adolescents </a:t>
            </a:r>
            <a:r>
              <a:rPr lang="fr-CH" sz="1200" dirty="0" err="1">
                <a:effectLst/>
              </a:rPr>
              <a:t>aged</a:t>
            </a:r>
            <a:r>
              <a:rPr lang="fr-CH" sz="1200" dirty="0">
                <a:effectLst/>
              </a:rPr>
              <a:t> 10-19 living with HIV </a:t>
            </a:r>
            <a:r>
              <a:rPr lang="fr-CH" sz="1200" dirty="0" err="1">
                <a:effectLst/>
              </a:rPr>
              <a:t>who</a:t>
            </a:r>
            <a:r>
              <a:rPr lang="fr-CH" sz="1200" dirty="0">
                <a:effectLst/>
              </a:rPr>
              <a:t> </a:t>
            </a:r>
            <a:r>
              <a:rPr lang="fr-CH" sz="1200" dirty="0" err="1">
                <a:effectLst/>
              </a:rPr>
              <a:t>were</a:t>
            </a:r>
            <a:r>
              <a:rPr lang="fr-CH" sz="1200" dirty="0">
                <a:effectLst/>
              </a:rPr>
              <a:t> on ART in 2017, by </a:t>
            </a:r>
            <a:r>
              <a:rPr lang="fr-CH" sz="1200" dirty="0" err="1">
                <a:effectLst/>
              </a:rPr>
              <a:t>age</a:t>
            </a:r>
            <a:r>
              <a:rPr lang="fr-CH" sz="1200" dirty="0">
                <a:effectLst/>
              </a:rPr>
              <a:t> and </a:t>
            </a:r>
            <a:r>
              <a:rPr lang="fr-CH" sz="1200" dirty="0" err="1">
                <a:effectLst/>
              </a:rPr>
              <a:t>sex</a:t>
            </a:r>
            <a:r>
              <a:rPr lang="fr-CH" sz="1200" dirty="0">
                <a:effectLst/>
              </a:rPr>
              <a:t>, 40 countries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ART-age'!$C$30:$F$30</c:f>
              <c:strCache>
                <c:ptCount val="4"/>
                <c:pt idx="0">
                  <c:v>Adolescents 10-14</c:v>
                </c:pt>
                <c:pt idx="1">
                  <c:v>Adolescents 15-19</c:v>
                </c:pt>
                <c:pt idx="2">
                  <c:v>Boys 15-19</c:v>
                </c:pt>
                <c:pt idx="3">
                  <c:v>Girls 15-19</c:v>
                </c:pt>
              </c:strCache>
            </c:strRef>
          </c:cat>
          <c:val>
            <c:numRef>
              <c:f>'Fig ART-age'!$C$31:$F$31</c:f>
              <c:numCache>
                <c:formatCode>0%</c:formatCode>
                <c:ptCount val="4"/>
                <c:pt idx="0">
                  <c:v>0.60503188520615381</c:v>
                </c:pt>
                <c:pt idx="1">
                  <c:v>0.36566868102795652</c:v>
                </c:pt>
                <c:pt idx="2">
                  <c:v>0.30599372496579158</c:v>
                </c:pt>
                <c:pt idx="3">
                  <c:v>0.41391905869297757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A-40A0-B74F-8A721141C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636944"/>
        <c:axId val="745363328"/>
      </c:barChart>
      <c:catAx>
        <c:axId val="50963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363328"/>
        <c:crosses val="autoZero"/>
        <c:auto val="1"/>
        <c:lblAlgn val="ctr"/>
        <c:lblOffset val="100"/>
        <c:noMultiLvlLbl val="0"/>
      </c:catAx>
      <c:valAx>
        <c:axId val="745363328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63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3FAC0-2F12-487A-A436-DD40D4C31F9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CA969-433E-4AE1-B3A6-239FCC50835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0" dirty="0">
              <a:solidFill>
                <a:schemeClr val="bg2"/>
              </a:solidFill>
            </a:rPr>
            <a:t>Empower         </a:t>
          </a:r>
          <a:r>
            <a:rPr lang="en-US" sz="2200" b="1" dirty="0">
              <a:solidFill>
                <a:schemeClr val="bg2"/>
              </a:solidFill>
            </a:rPr>
            <a:t>Girls &amp; Young Women          </a:t>
          </a:r>
          <a:r>
            <a:rPr lang="en-US" sz="1800" b="0" dirty="0">
              <a:solidFill>
                <a:schemeClr val="bg2"/>
              </a:solidFill>
            </a:rPr>
            <a:t>and </a:t>
          </a:r>
          <a:r>
            <a:rPr lang="en-US" sz="1800" b="1" dirty="0">
              <a:solidFill>
                <a:schemeClr val="bg2"/>
              </a:solidFill>
            </a:rPr>
            <a:t>reduce risk </a:t>
          </a:r>
        </a:p>
      </dgm:t>
    </dgm:pt>
    <dgm:pt modelId="{874719AD-8367-43BE-9CDC-114A9ABD186D}" type="parTrans" cxnId="{91FCBF51-761C-4E69-95A4-36F2DCBE177B}">
      <dgm:prSet/>
      <dgm:spPr/>
      <dgm:t>
        <a:bodyPr/>
        <a:lstStyle/>
        <a:p>
          <a:endParaRPr lang="en-US"/>
        </a:p>
      </dgm:t>
    </dgm:pt>
    <dgm:pt modelId="{7D76C888-21A4-47CB-BCFB-B65BD725AF33}" type="sibTrans" cxnId="{91FCBF51-761C-4E69-95A4-36F2DCBE177B}">
      <dgm:prSet/>
      <dgm:spPr/>
      <dgm:t>
        <a:bodyPr/>
        <a:lstStyle/>
        <a:p>
          <a:endParaRPr lang="en-US"/>
        </a:p>
      </dgm:t>
    </dgm:pt>
    <dgm:pt modelId="{5EB0ADAE-EF7F-4578-9AEF-CEB58AB1E851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0" dirty="0">
              <a:latin typeface="Abadi MT Condensed Extra Bold"/>
            </a:rPr>
            <a:t>Mobilize </a:t>
          </a:r>
          <a:r>
            <a:rPr lang="en-US" sz="1600" b="1" dirty="0">
              <a:latin typeface="Abadi MT Condensed Extra Bold"/>
            </a:rPr>
            <a:t>Communities</a:t>
          </a:r>
          <a:r>
            <a:rPr lang="en-US" sz="1600" b="0" dirty="0">
              <a:latin typeface="Abadi MT Condensed Extra Bold"/>
            </a:rPr>
            <a:t> for change</a:t>
          </a:r>
        </a:p>
      </dgm:t>
    </dgm:pt>
    <dgm:pt modelId="{E21DEAFE-ED49-4ED9-B3D9-27EF8C643FDB}" type="parTrans" cxnId="{1EB24B2E-63A2-43DA-9A11-D3AC482BF7B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AF90914-B680-4AD0-B3A1-778C6D54C179}" type="sibTrans" cxnId="{1EB24B2E-63A2-43DA-9A11-D3AC482BF7B4}">
      <dgm:prSet/>
      <dgm:spPr/>
      <dgm:t>
        <a:bodyPr/>
        <a:lstStyle/>
        <a:p>
          <a:endParaRPr lang="en-US"/>
        </a:p>
      </dgm:t>
    </dgm:pt>
    <dgm:pt modelId="{479F6C98-42DC-42F9-8634-9FC3F25FD7DF}">
      <dgm:prSet phldrT="[Text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latin typeface="Abadi MT Condensed Extra Bold"/>
            </a:rPr>
            <a:t>Reduce Risk of </a:t>
          </a:r>
          <a:r>
            <a:rPr lang="en-US" sz="2200" b="1" dirty="0">
              <a:latin typeface="Abadi MT Condensed Extra Bold"/>
            </a:rPr>
            <a:t>Sex Partners</a:t>
          </a:r>
        </a:p>
      </dgm:t>
    </dgm:pt>
    <dgm:pt modelId="{2AF70E76-8348-4760-94BF-699F4D4D2EBF}" type="parTrans" cxnId="{7FC97FBF-AD45-42DB-9B1A-87C9911A192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2CFB025-E44D-4797-8CFB-1C19E68412B1}" type="sibTrans" cxnId="{7FC97FBF-AD45-42DB-9B1A-87C9911A192F}">
      <dgm:prSet/>
      <dgm:spPr/>
      <dgm:t>
        <a:bodyPr/>
        <a:lstStyle/>
        <a:p>
          <a:endParaRPr lang="en-US"/>
        </a:p>
      </dgm:t>
    </dgm:pt>
    <dgm:pt modelId="{2A626F31-9CBC-4C2A-8F56-418A6DB749BC}">
      <dgm:prSet phldrT="[Text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latin typeface="Abadi MT Condensed Extra Bold"/>
            </a:rPr>
            <a:t>Strengthen</a:t>
          </a:r>
          <a:r>
            <a:rPr lang="en-US" sz="2000" dirty="0">
              <a:latin typeface="Abadi MT Condensed Extra Bold"/>
            </a:rPr>
            <a:t> </a:t>
          </a:r>
          <a:r>
            <a:rPr lang="en-US" sz="2200" b="1" dirty="0">
              <a:latin typeface="Abadi MT Condensed Extra Bold"/>
            </a:rPr>
            <a:t>Families</a:t>
          </a:r>
        </a:p>
      </dgm:t>
    </dgm:pt>
    <dgm:pt modelId="{322AF6AA-A43C-4805-AEF5-04823AF6F1AC}" type="parTrans" cxnId="{F9CB153D-8B48-4393-A0FF-22FC2E6768C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28328D-4BEB-48A3-807D-B14D02AEBB97}" type="sibTrans" cxnId="{F9CB153D-8B48-4393-A0FF-22FC2E6768C0}">
      <dgm:prSet/>
      <dgm:spPr/>
      <dgm:t>
        <a:bodyPr/>
        <a:lstStyle/>
        <a:p>
          <a:endParaRPr lang="en-US"/>
        </a:p>
      </dgm:t>
    </dgm:pt>
    <dgm:pt modelId="{EADBF7C4-9DDF-4CD6-A9A9-896CEC4F8C6F}">
      <dgm:prSet custScaleX="199581" custScaleY="189476" custRadScaleRad="129905"/>
      <dgm:spPr/>
      <dgm:t>
        <a:bodyPr/>
        <a:lstStyle/>
        <a:p>
          <a:endParaRPr lang="en-US"/>
        </a:p>
      </dgm:t>
    </dgm:pt>
    <dgm:pt modelId="{9470E786-FB4A-464D-8003-E70B2816090D}" type="parTrans" cxnId="{0884C969-B618-432D-AF89-9A1436ED85D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9BEC253-5165-43C4-AA8A-EF83350723FE}" type="sibTrans" cxnId="{0884C969-B618-432D-AF89-9A1436ED85DA}">
      <dgm:prSet/>
      <dgm:spPr/>
      <dgm:t>
        <a:bodyPr/>
        <a:lstStyle/>
        <a:p>
          <a:endParaRPr lang="en-US"/>
        </a:p>
      </dgm:t>
    </dgm:pt>
    <dgm:pt modelId="{C9F70985-0641-4950-B485-A3A991085E7A}">
      <dgm:prSet custScaleX="199581" custScaleY="189476" custRadScaleRad="78258" custRadScaleInc="-601"/>
      <dgm:spPr/>
      <dgm:t>
        <a:bodyPr/>
        <a:lstStyle/>
        <a:p>
          <a:endParaRPr lang="en-US"/>
        </a:p>
      </dgm:t>
    </dgm:pt>
    <dgm:pt modelId="{59021C19-983B-4F75-9693-81F303399DC2}" type="parTrans" cxnId="{62ECA731-50F5-4A42-969A-4261E7ED50B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AFCD722-958F-42FE-9408-2D1258F570A8}" type="sibTrans" cxnId="{62ECA731-50F5-4A42-969A-4261E7ED50B3}">
      <dgm:prSet/>
      <dgm:spPr/>
      <dgm:t>
        <a:bodyPr/>
        <a:lstStyle/>
        <a:p>
          <a:endParaRPr lang="en-US"/>
        </a:p>
      </dgm:t>
    </dgm:pt>
    <dgm:pt modelId="{ED9F5CBB-0D74-419A-89EA-A1CE0E41844D}" type="pres">
      <dgm:prSet presAssocID="{A783FAC0-2F12-487A-A436-DD40D4C31F9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A02B27E-8FAF-46D5-A383-EB0BDE5EB6D5}" type="pres">
      <dgm:prSet presAssocID="{D01CA969-433E-4AE1-B3A6-239FCC508355}" presName="singleCycle" presStyleCnt="0"/>
      <dgm:spPr/>
    </dgm:pt>
    <dgm:pt modelId="{80BE41B5-138F-4956-98A4-14410BEBCF5D}" type="pres">
      <dgm:prSet presAssocID="{D01CA969-433E-4AE1-B3A6-239FCC508355}" presName="singleCenter" presStyleLbl="node1" presStyleIdx="0" presStyleCnt="4" custScaleX="159109" custScaleY="159109" custLinFactNeighborX="-241" custLinFactNeighborY="15529">
        <dgm:presLayoutVars>
          <dgm:chMax val="7"/>
          <dgm:chPref val="7"/>
        </dgm:presLayoutVars>
      </dgm:prSet>
      <dgm:spPr/>
    </dgm:pt>
    <dgm:pt modelId="{3238CC9A-336D-4909-BA69-42C6292591B2}" type="pres">
      <dgm:prSet presAssocID="{E21DEAFE-ED49-4ED9-B3D9-27EF8C643FDB}" presName="Name56" presStyleLbl="parChTrans1D2" presStyleIdx="0" presStyleCnt="3"/>
      <dgm:spPr/>
    </dgm:pt>
    <dgm:pt modelId="{A503D4C3-2A42-40D0-A91E-BB2FC8E44558}" type="pres">
      <dgm:prSet presAssocID="{5EB0ADAE-EF7F-4578-9AEF-CEB58AB1E851}" presName="text0" presStyleLbl="node1" presStyleIdx="1" presStyleCnt="4" custScaleX="199581" custScaleY="189476" custRadScaleRad="78258" custRadScaleInc="-601">
        <dgm:presLayoutVars>
          <dgm:bulletEnabled val="1"/>
        </dgm:presLayoutVars>
      </dgm:prSet>
      <dgm:spPr/>
    </dgm:pt>
    <dgm:pt modelId="{EC15AEA7-CFB2-447B-B79B-B0D9D9E02758}" type="pres">
      <dgm:prSet presAssocID="{322AF6AA-A43C-4805-AEF5-04823AF6F1AC}" presName="Name56" presStyleLbl="parChTrans1D2" presStyleIdx="1" presStyleCnt="3"/>
      <dgm:spPr/>
    </dgm:pt>
    <dgm:pt modelId="{58CE14EE-49A9-4505-BEF7-0CB39252EB1C}" type="pres">
      <dgm:prSet presAssocID="{2A626F31-9CBC-4C2A-8F56-418A6DB749BC}" presName="text0" presStyleLbl="node1" presStyleIdx="2" presStyleCnt="4" custScaleX="199581" custScaleY="188213" custRadScaleRad="113031" custRadScaleInc="-52254">
        <dgm:presLayoutVars>
          <dgm:bulletEnabled val="1"/>
        </dgm:presLayoutVars>
      </dgm:prSet>
      <dgm:spPr/>
    </dgm:pt>
    <dgm:pt modelId="{0DCC38E1-1B72-4A13-9965-41BAC7E05EC7}" type="pres">
      <dgm:prSet presAssocID="{2AF70E76-8348-4760-94BF-699F4D4D2EBF}" presName="Name56" presStyleLbl="parChTrans1D2" presStyleIdx="2" presStyleCnt="3"/>
      <dgm:spPr/>
    </dgm:pt>
    <dgm:pt modelId="{0AB25C79-1194-466D-82D2-6EDEF73F88E3}" type="pres">
      <dgm:prSet presAssocID="{479F6C98-42DC-42F9-8634-9FC3F25FD7DF}" presName="text0" presStyleLbl="node1" presStyleIdx="3" presStyleCnt="4" custScaleX="193265" custScaleY="183160" custRadScaleRad="112238" custRadScaleInc="50483">
        <dgm:presLayoutVars>
          <dgm:bulletEnabled val="1"/>
        </dgm:presLayoutVars>
      </dgm:prSet>
      <dgm:spPr/>
    </dgm:pt>
  </dgm:ptLst>
  <dgm:cxnLst>
    <dgm:cxn modelId="{196DB919-59B3-4688-8ED4-9E0D26461393}" type="presOf" srcId="{2A626F31-9CBC-4C2A-8F56-418A6DB749BC}" destId="{58CE14EE-49A9-4505-BEF7-0CB39252EB1C}" srcOrd="0" destOrd="0" presId="urn:microsoft.com/office/officeart/2008/layout/RadialCluster"/>
    <dgm:cxn modelId="{4130EB1E-48A5-4981-8392-3566BA291BE4}" type="presOf" srcId="{479F6C98-42DC-42F9-8634-9FC3F25FD7DF}" destId="{0AB25C79-1194-466D-82D2-6EDEF73F88E3}" srcOrd="0" destOrd="0" presId="urn:microsoft.com/office/officeart/2008/layout/RadialCluster"/>
    <dgm:cxn modelId="{1EB24B2E-63A2-43DA-9A11-D3AC482BF7B4}" srcId="{D01CA969-433E-4AE1-B3A6-239FCC508355}" destId="{5EB0ADAE-EF7F-4578-9AEF-CEB58AB1E851}" srcOrd="0" destOrd="0" parTransId="{E21DEAFE-ED49-4ED9-B3D9-27EF8C643FDB}" sibTransId="{DAF90914-B680-4AD0-B3A1-778C6D54C179}"/>
    <dgm:cxn modelId="{62ECA731-50F5-4A42-969A-4261E7ED50B3}" srcId="{A783FAC0-2F12-487A-A436-DD40D4C31F95}" destId="{C9F70985-0641-4950-B485-A3A991085E7A}" srcOrd="2" destOrd="0" parTransId="{59021C19-983B-4F75-9693-81F303399DC2}" sibTransId="{8AFCD722-958F-42FE-9408-2D1258F570A8}"/>
    <dgm:cxn modelId="{F9CB153D-8B48-4393-A0FF-22FC2E6768C0}" srcId="{D01CA969-433E-4AE1-B3A6-239FCC508355}" destId="{2A626F31-9CBC-4C2A-8F56-418A6DB749BC}" srcOrd="1" destOrd="0" parTransId="{322AF6AA-A43C-4805-AEF5-04823AF6F1AC}" sibTransId="{1E28328D-4BEB-48A3-807D-B14D02AEBB97}"/>
    <dgm:cxn modelId="{1D63CE3D-94FF-487E-9B2B-61F1E8AB26F5}" type="presOf" srcId="{5EB0ADAE-EF7F-4578-9AEF-CEB58AB1E851}" destId="{A503D4C3-2A42-40D0-A91E-BB2FC8E44558}" srcOrd="0" destOrd="0" presId="urn:microsoft.com/office/officeart/2008/layout/RadialCluster"/>
    <dgm:cxn modelId="{0884C969-B618-432D-AF89-9A1436ED85DA}" srcId="{A783FAC0-2F12-487A-A436-DD40D4C31F95}" destId="{EADBF7C4-9DDF-4CD6-A9A9-896CEC4F8C6F}" srcOrd="1" destOrd="0" parTransId="{9470E786-FB4A-464D-8003-E70B2816090D}" sibTransId="{19BEC253-5165-43C4-AA8A-EF83350723FE}"/>
    <dgm:cxn modelId="{91FCBF51-761C-4E69-95A4-36F2DCBE177B}" srcId="{A783FAC0-2F12-487A-A436-DD40D4C31F95}" destId="{D01CA969-433E-4AE1-B3A6-239FCC508355}" srcOrd="0" destOrd="0" parTransId="{874719AD-8367-43BE-9CDC-114A9ABD186D}" sibTransId="{7D76C888-21A4-47CB-BCFB-B65BD725AF33}"/>
    <dgm:cxn modelId="{6FB0117F-05D9-4798-8079-99F0E1A3C6AA}" type="presOf" srcId="{322AF6AA-A43C-4805-AEF5-04823AF6F1AC}" destId="{EC15AEA7-CFB2-447B-B79B-B0D9D9E02758}" srcOrd="0" destOrd="0" presId="urn:microsoft.com/office/officeart/2008/layout/RadialCluster"/>
    <dgm:cxn modelId="{F3144E84-FE16-44CB-AC82-C180EE54FBE7}" type="presOf" srcId="{2AF70E76-8348-4760-94BF-699F4D4D2EBF}" destId="{0DCC38E1-1B72-4A13-9965-41BAC7E05EC7}" srcOrd="0" destOrd="0" presId="urn:microsoft.com/office/officeart/2008/layout/RadialCluster"/>
    <dgm:cxn modelId="{288B0B98-5036-4F3A-974C-7685BCABF4A0}" type="presOf" srcId="{D01CA969-433E-4AE1-B3A6-239FCC508355}" destId="{80BE41B5-138F-4956-98A4-14410BEBCF5D}" srcOrd="0" destOrd="0" presId="urn:microsoft.com/office/officeart/2008/layout/RadialCluster"/>
    <dgm:cxn modelId="{6ABB60B7-9350-4A4A-8F4D-DD1AC7C5E94A}" type="presOf" srcId="{A783FAC0-2F12-487A-A436-DD40D4C31F95}" destId="{ED9F5CBB-0D74-419A-89EA-A1CE0E41844D}" srcOrd="0" destOrd="0" presId="urn:microsoft.com/office/officeart/2008/layout/RadialCluster"/>
    <dgm:cxn modelId="{7FC97FBF-AD45-42DB-9B1A-87C9911A192F}" srcId="{D01CA969-433E-4AE1-B3A6-239FCC508355}" destId="{479F6C98-42DC-42F9-8634-9FC3F25FD7DF}" srcOrd="2" destOrd="0" parTransId="{2AF70E76-8348-4760-94BF-699F4D4D2EBF}" sibTransId="{C2CFB025-E44D-4797-8CFB-1C19E68412B1}"/>
    <dgm:cxn modelId="{60450DC2-F5CC-4C16-9E4C-F06429170A98}" type="presOf" srcId="{E21DEAFE-ED49-4ED9-B3D9-27EF8C643FDB}" destId="{3238CC9A-336D-4909-BA69-42C6292591B2}" srcOrd="0" destOrd="0" presId="urn:microsoft.com/office/officeart/2008/layout/RadialCluster"/>
    <dgm:cxn modelId="{B659C937-3A42-4D42-B161-508261C36BD0}" type="presParOf" srcId="{ED9F5CBB-0D74-419A-89EA-A1CE0E41844D}" destId="{CA02B27E-8FAF-46D5-A383-EB0BDE5EB6D5}" srcOrd="0" destOrd="0" presId="urn:microsoft.com/office/officeart/2008/layout/RadialCluster"/>
    <dgm:cxn modelId="{D9AB5459-836F-4A8F-8847-90C3FA8E4C3E}" type="presParOf" srcId="{CA02B27E-8FAF-46D5-A383-EB0BDE5EB6D5}" destId="{80BE41B5-138F-4956-98A4-14410BEBCF5D}" srcOrd="0" destOrd="0" presId="urn:microsoft.com/office/officeart/2008/layout/RadialCluster"/>
    <dgm:cxn modelId="{77A83CD2-662F-423A-A170-F39ECCCE5416}" type="presParOf" srcId="{CA02B27E-8FAF-46D5-A383-EB0BDE5EB6D5}" destId="{3238CC9A-336D-4909-BA69-42C6292591B2}" srcOrd="1" destOrd="0" presId="urn:microsoft.com/office/officeart/2008/layout/RadialCluster"/>
    <dgm:cxn modelId="{8AA312DC-2860-49CF-AE3E-999539A890DB}" type="presParOf" srcId="{CA02B27E-8FAF-46D5-A383-EB0BDE5EB6D5}" destId="{A503D4C3-2A42-40D0-A91E-BB2FC8E44558}" srcOrd="2" destOrd="0" presId="urn:microsoft.com/office/officeart/2008/layout/RadialCluster"/>
    <dgm:cxn modelId="{E448C9D5-0F48-4F16-BB12-C9F3FA2F9AAF}" type="presParOf" srcId="{CA02B27E-8FAF-46D5-A383-EB0BDE5EB6D5}" destId="{EC15AEA7-CFB2-447B-B79B-B0D9D9E02758}" srcOrd="3" destOrd="0" presId="urn:microsoft.com/office/officeart/2008/layout/RadialCluster"/>
    <dgm:cxn modelId="{2E10C2A4-F5FB-4E24-B1E9-911916475788}" type="presParOf" srcId="{CA02B27E-8FAF-46D5-A383-EB0BDE5EB6D5}" destId="{58CE14EE-49A9-4505-BEF7-0CB39252EB1C}" srcOrd="4" destOrd="0" presId="urn:microsoft.com/office/officeart/2008/layout/RadialCluster"/>
    <dgm:cxn modelId="{904CD6CB-B625-4EDC-9F61-0558CB952703}" type="presParOf" srcId="{CA02B27E-8FAF-46D5-A383-EB0BDE5EB6D5}" destId="{0DCC38E1-1B72-4A13-9965-41BAC7E05EC7}" srcOrd="5" destOrd="0" presId="urn:microsoft.com/office/officeart/2008/layout/RadialCluster"/>
    <dgm:cxn modelId="{E35A6B08-A97A-42AA-8E1F-375C92FAA2CD}" type="presParOf" srcId="{CA02B27E-8FAF-46D5-A383-EB0BDE5EB6D5}" destId="{0AB25C79-1194-466D-82D2-6EDEF73F88E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E41B5-138F-4956-98A4-14410BEBCF5D}">
      <dsp:nvSpPr>
        <dsp:cNvPr id="0" name=""/>
        <dsp:cNvSpPr/>
      </dsp:nvSpPr>
      <dsp:spPr>
        <a:xfrm>
          <a:off x="1534846" y="1784326"/>
          <a:ext cx="1636754" cy="1636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2"/>
              </a:solidFill>
            </a:rPr>
            <a:t>Empower         </a:t>
          </a:r>
          <a:r>
            <a:rPr lang="en-US" sz="2200" b="1" kern="1200" dirty="0">
              <a:solidFill>
                <a:schemeClr val="bg2"/>
              </a:solidFill>
            </a:rPr>
            <a:t>Girls &amp; Young Women          </a:t>
          </a:r>
          <a:r>
            <a:rPr lang="en-US" sz="1800" b="0" kern="1200" dirty="0">
              <a:solidFill>
                <a:schemeClr val="bg2"/>
              </a:solidFill>
            </a:rPr>
            <a:t>and </a:t>
          </a:r>
          <a:r>
            <a:rPr lang="en-US" sz="1800" b="1" kern="1200" dirty="0">
              <a:solidFill>
                <a:schemeClr val="bg2"/>
              </a:solidFill>
            </a:rPr>
            <a:t>reduce risk </a:t>
          </a:r>
        </a:p>
      </dsp:txBody>
      <dsp:txXfrm>
        <a:off x="1614746" y="1864226"/>
        <a:ext cx="1476954" cy="1476954"/>
      </dsp:txXfrm>
    </dsp:sp>
    <dsp:sp modelId="{3238CC9A-336D-4909-BA69-42C6292591B2}">
      <dsp:nvSpPr>
        <dsp:cNvPr id="0" name=""/>
        <dsp:cNvSpPr/>
      </dsp:nvSpPr>
      <dsp:spPr>
        <a:xfrm rot="16199669">
          <a:off x="2224914" y="1656108"/>
          <a:ext cx="2564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43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3D4C3-2A42-40D0-A91E-BB2FC8E44558}">
      <dsp:nvSpPr>
        <dsp:cNvPr id="0" name=""/>
        <dsp:cNvSpPr/>
      </dsp:nvSpPr>
      <dsp:spPr>
        <a:xfrm>
          <a:off x="1665272" y="221967"/>
          <a:ext cx="1375570" cy="1305923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Abadi MT Condensed Extra Bold"/>
            </a:rPr>
            <a:t>Mobilize </a:t>
          </a:r>
          <a:r>
            <a:rPr lang="en-US" sz="1600" b="1" kern="1200" dirty="0">
              <a:latin typeface="Abadi MT Condensed Extra Bold"/>
            </a:rPr>
            <a:t>Communities</a:t>
          </a:r>
          <a:r>
            <a:rPr lang="en-US" sz="1600" b="0" kern="1200" dirty="0">
              <a:latin typeface="Abadi MT Condensed Extra Bold"/>
            </a:rPr>
            <a:t> for change</a:t>
          </a:r>
        </a:p>
      </dsp:txBody>
      <dsp:txXfrm>
        <a:off x="1729022" y="285717"/>
        <a:ext cx="1248070" cy="1178423"/>
      </dsp:txXfrm>
    </dsp:sp>
    <dsp:sp modelId="{EC15AEA7-CFB2-447B-B79B-B0D9D9E02758}">
      <dsp:nvSpPr>
        <dsp:cNvPr id="0" name=""/>
        <dsp:cNvSpPr/>
      </dsp:nvSpPr>
      <dsp:spPr>
        <a:xfrm rot="20556845">
          <a:off x="3166902" y="2315731"/>
          <a:ext cx="2056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67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E14EE-49A9-4505-BEF7-0CB39252EB1C}">
      <dsp:nvSpPr>
        <dsp:cNvPr id="0" name=""/>
        <dsp:cNvSpPr/>
      </dsp:nvSpPr>
      <dsp:spPr>
        <a:xfrm>
          <a:off x="3367879" y="1421040"/>
          <a:ext cx="1375570" cy="129721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badi MT Condensed Extra Bold"/>
            </a:rPr>
            <a:t>Strengthen</a:t>
          </a:r>
          <a:r>
            <a:rPr lang="en-US" sz="2000" kern="1200" dirty="0">
              <a:latin typeface="Abadi MT Condensed Extra Bold"/>
            </a:rPr>
            <a:t> </a:t>
          </a:r>
          <a:r>
            <a:rPr lang="en-US" sz="2200" b="1" kern="1200" dirty="0">
              <a:latin typeface="Abadi MT Condensed Extra Bold"/>
            </a:rPr>
            <a:t>Families</a:t>
          </a:r>
        </a:p>
      </dsp:txBody>
      <dsp:txXfrm>
        <a:off x="3431204" y="1484365"/>
        <a:ext cx="1248920" cy="1170568"/>
      </dsp:txXfrm>
    </dsp:sp>
    <dsp:sp modelId="{0DCC38E1-1B72-4A13-9965-41BAC7E05EC7}">
      <dsp:nvSpPr>
        <dsp:cNvPr id="0" name=""/>
        <dsp:cNvSpPr/>
      </dsp:nvSpPr>
      <dsp:spPr>
        <a:xfrm rot="11790166">
          <a:off x="1327681" y="2330203"/>
          <a:ext cx="211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521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25C79-1194-466D-82D2-6EDEF73F88E3}">
      <dsp:nvSpPr>
        <dsp:cNvPr id="0" name=""/>
        <dsp:cNvSpPr/>
      </dsp:nvSpPr>
      <dsp:spPr>
        <a:xfrm>
          <a:off x="0" y="1471646"/>
          <a:ext cx="1332038" cy="126239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badi MT Condensed Extra Bold"/>
            </a:rPr>
            <a:t>Reduce Risk of </a:t>
          </a:r>
          <a:r>
            <a:rPr lang="en-US" sz="2200" b="1" kern="1200" dirty="0">
              <a:latin typeface="Abadi MT Condensed Extra Bold"/>
            </a:rPr>
            <a:t>Sex Partners</a:t>
          </a:r>
        </a:p>
      </dsp:txBody>
      <dsp:txXfrm>
        <a:off x="61625" y="1533271"/>
        <a:ext cx="1208788" cy="1139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B18D-59C2-934C-AB88-2F19D843FB4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E1F-0E16-9041-B7F2-F780B1DFE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0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7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7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1" cy="45720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57AB541F-36D0-4020-99FC-94B4CD19DB2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5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3" y="1295400"/>
            <a:ext cx="7554955" cy="3299223"/>
          </a:xfrm>
          <a:prstGeom prst="rect">
            <a:avLst/>
          </a:prstGeom>
        </p:spPr>
        <p:txBody>
          <a:bodyPr/>
          <a:lstStyle>
            <a:lvl1pPr>
              <a:defRPr sz="1350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050">
                <a:latin typeface="Arial"/>
                <a:cs typeface="Arial"/>
              </a:defRPr>
            </a:lvl3pPr>
            <a:lvl4pPr>
              <a:defRPr sz="900">
                <a:latin typeface="Arial"/>
                <a:cs typeface="Arial"/>
              </a:defRPr>
            </a:lvl4pPr>
            <a:lvl5pPr>
              <a:defRPr sz="825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1" y="520843"/>
            <a:ext cx="5826737" cy="2670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1" y="819868"/>
            <a:ext cx="5826736" cy="2304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8" y="109722"/>
            <a:ext cx="1743695" cy="92873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3" y="1135606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512"/>
            <a:ext cx="9144000" cy="2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969" y="2218675"/>
            <a:ext cx="4170464" cy="27803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3121" y="4008327"/>
            <a:ext cx="4749965" cy="11728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0099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Dr. Chewe Luo MD, PhD, FRCP</a:t>
            </a:r>
          </a:p>
          <a:p>
            <a:r>
              <a:rPr lang="en-US" sz="14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Associate Director, </a:t>
            </a:r>
            <a:r>
              <a:rPr lang="en-US" sz="1400" dirty="0" err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Programmes</a:t>
            </a:r>
            <a:r>
              <a:rPr lang="en-US" sz="14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, Chief HIV Section,</a:t>
            </a:r>
          </a:p>
          <a:p>
            <a:r>
              <a:rPr lang="en-US" sz="14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UNICEF Headquarters, New York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3121" y="3138479"/>
            <a:ext cx="2897353" cy="6986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777779"/>
                </a:solidFill>
                <a:latin typeface="Arial" charset="0"/>
                <a:ea typeface="Arial" charset="0"/>
                <a:cs typeface="Arial" charset="0"/>
              </a:rPr>
              <a:t>Presented at the PACT Preconference meeting, </a:t>
            </a:r>
          </a:p>
          <a:p>
            <a:r>
              <a:rPr lang="en-US" sz="1400" dirty="0">
                <a:solidFill>
                  <a:srgbClr val="777779"/>
                </a:solidFill>
                <a:latin typeface="Arial" charset="0"/>
                <a:ea typeface="Arial" charset="0"/>
                <a:cs typeface="Arial" charset="0"/>
              </a:rPr>
              <a:t>21/07/18, IAS 2018, Amsterdam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5393" y="514744"/>
            <a:ext cx="5942110" cy="1357599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>
                <a:solidFill>
                  <a:srgbClr val="2690EE"/>
                </a:solidFill>
                <a:latin typeface="Arial" charset="0"/>
                <a:ea typeface="Arial" charset="0"/>
                <a:cs typeface="Arial" charset="0"/>
              </a:rPr>
              <a:t>HIV and </a:t>
            </a:r>
            <a:r>
              <a:rPr lang="fr-CH" dirty="0" err="1">
                <a:solidFill>
                  <a:srgbClr val="2690EE"/>
                </a:solidFill>
                <a:latin typeface="Arial" charset="0"/>
                <a:ea typeface="Arial" charset="0"/>
                <a:cs typeface="Arial" charset="0"/>
              </a:rPr>
              <a:t>prevention</a:t>
            </a:r>
            <a:r>
              <a:rPr lang="fr-CH" dirty="0">
                <a:solidFill>
                  <a:srgbClr val="2690EE"/>
                </a:solidFill>
                <a:latin typeface="Arial" charset="0"/>
                <a:ea typeface="Arial" charset="0"/>
                <a:cs typeface="Arial" charset="0"/>
              </a:rPr>
              <a:t> challenges </a:t>
            </a:r>
            <a:r>
              <a:rPr lang="fr-CH" dirty="0" err="1">
                <a:solidFill>
                  <a:srgbClr val="2690EE"/>
                </a:solidFill>
                <a:latin typeface="Arial" charset="0"/>
                <a:ea typeface="Arial" charset="0"/>
                <a:cs typeface="Arial" charset="0"/>
              </a:rPr>
              <a:t>among</a:t>
            </a:r>
            <a:r>
              <a:rPr lang="fr-CH" dirty="0">
                <a:solidFill>
                  <a:srgbClr val="2690EE"/>
                </a:solidFill>
                <a:latin typeface="Arial" charset="0"/>
                <a:ea typeface="Arial" charset="0"/>
                <a:cs typeface="Arial" charset="0"/>
              </a:rPr>
              <a:t> adolescent girls and </a:t>
            </a:r>
            <a:r>
              <a:rPr lang="fr-CH" dirty="0" err="1">
                <a:solidFill>
                  <a:srgbClr val="2690EE"/>
                </a:solidFill>
                <a:latin typeface="Arial" charset="0"/>
                <a:ea typeface="Arial" charset="0"/>
                <a:cs typeface="Arial" charset="0"/>
              </a:rPr>
              <a:t>young</a:t>
            </a:r>
            <a:r>
              <a:rPr lang="fr-CH" dirty="0">
                <a:solidFill>
                  <a:srgbClr val="2690E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dirty="0" err="1">
                <a:solidFill>
                  <a:srgbClr val="2690EE"/>
                </a:solidFill>
                <a:latin typeface="Arial" charset="0"/>
                <a:ea typeface="Arial" charset="0"/>
                <a:cs typeface="Arial" charset="0"/>
              </a:rPr>
              <a:t>women</a:t>
            </a:r>
            <a:endParaRPr lang="en-US" dirty="0">
              <a:solidFill>
                <a:srgbClr val="2690E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40901" y="4771830"/>
            <a:ext cx="15545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© UNICEF/UN070230/</a:t>
            </a:r>
            <a:r>
              <a:rPr lang="en-US" sz="800" dirty="0" err="1">
                <a:solidFill>
                  <a:schemeClr val="bg1"/>
                </a:solidFill>
              </a:rPr>
              <a:t>Chisiza</a:t>
            </a:r>
            <a:endParaRPr lang="en-US" altLang="en-US" sz="7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68" y="-18767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5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2762" y="364521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Getting ahead of HIV with adolescent girls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6C7ED3-C02B-47E0-BCE0-1BE60321B8B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2462" y="844731"/>
          <a:ext cx="7969024" cy="363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48480" y="48549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Demographic &amp; Health Surveys (DHS) 2013-2017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5460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929" y="12631"/>
            <a:ext cx="7585748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Adolescents living with HIV receive inadequate access to antiretroviral therapy</a:t>
            </a:r>
            <a:endParaRPr lang="en-US" sz="24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802" y="1648565"/>
            <a:ext cx="7031421" cy="295616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CH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43571" y="4696557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2018 HIV Estimates 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DBB8A9-93D0-4A6B-8BD0-0049978949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913"/>
              </p:ext>
            </p:extLst>
          </p:nvPr>
        </p:nvGraphicFramePr>
        <p:xfrm>
          <a:off x="621729" y="1175725"/>
          <a:ext cx="7342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334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6978" y="946205"/>
            <a:ext cx="7609484" cy="3369232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spcBef>
                <a:spcPts val="75"/>
              </a:spcBef>
            </a:pPr>
            <a:r>
              <a:rPr lang="en-US" sz="2000" i="1" spc="-4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2016, the world </a:t>
            </a:r>
            <a:r>
              <a:rPr lang="en-US" sz="2000" i="1" spc="-8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committed </a:t>
            </a:r>
            <a:r>
              <a:rPr lang="en-US" sz="2000" i="1" spc="-1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</a:p>
          <a:p>
            <a:pPr marL="9525" marR="3810">
              <a:spcBef>
                <a:spcPts val="75"/>
              </a:spcBef>
            </a:pPr>
            <a:r>
              <a:rPr lang="en-US" sz="2000" i="1" spc="-1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ambitious HIV:</a:t>
            </a:r>
          </a:p>
          <a:p>
            <a:pPr marL="9525" marR="3810">
              <a:spcBef>
                <a:spcPts val="75"/>
              </a:spcBef>
            </a:pPr>
            <a:endParaRPr lang="en-US" sz="2000" i="1" spc="-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spcBef>
                <a:spcPts val="75"/>
              </a:spcBef>
            </a:pPr>
            <a:r>
              <a:rPr lang="en-US" sz="2000" b="1" i="1" spc="-1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 targets</a:t>
            </a:r>
          </a:p>
          <a:p>
            <a:pPr marL="9525" marR="3810">
              <a:spcBef>
                <a:spcPts val="75"/>
              </a:spcBef>
            </a:pPr>
            <a:r>
              <a:rPr lang="en-US" sz="2000" i="1" spc="-1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a) Children (start free)  - </a:t>
            </a:r>
            <a:r>
              <a:rPr lang="en-US" sz="1800" b="1" i="1" spc="-11" dirty="0">
                <a:solidFill>
                  <a:srgbClr val="2899F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&lt;20,000 new infections  in 2020</a:t>
            </a:r>
          </a:p>
          <a:p>
            <a:pPr marL="9525" marR="3810">
              <a:spcBef>
                <a:spcPts val="75"/>
              </a:spcBef>
            </a:pPr>
            <a:r>
              <a:rPr lang="en-US" sz="2000" i="1" spc="-1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Adolescents &amp;young women (stay free)  </a:t>
            </a:r>
            <a:r>
              <a:rPr lang="en-US" sz="2000" b="1" i="1" spc="-11" dirty="0">
                <a:solidFill>
                  <a:srgbClr val="2899F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b="1" i="1" spc="-11" dirty="0">
                <a:solidFill>
                  <a:srgbClr val="2899F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&lt;100,000 in 2020</a:t>
            </a:r>
          </a:p>
          <a:p>
            <a:pPr marL="9525" marR="3810">
              <a:spcBef>
                <a:spcPts val="75"/>
              </a:spcBef>
            </a:pPr>
            <a:endParaRPr lang="en-US" sz="2000" b="1" i="1" spc="-1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spcBef>
                <a:spcPts val="75"/>
              </a:spcBef>
            </a:pPr>
            <a:r>
              <a:rPr lang="en-US" sz="2000" b="1" i="1" spc="-1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Targets </a:t>
            </a:r>
          </a:p>
          <a:p>
            <a:pPr marL="9525" marR="3810">
              <a:spcBef>
                <a:spcPts val="75"/>
              </a:spcBef>
            </a:pPr>
            <a:r>
              <a:rPr lang="en-US" sz="2000" i="1" spc="-1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and adolescents (AIDS Free) </a:t>
            </a:r>
          </a:p>
          <a:p>
            <a:pPr marL="295275" marR="3810" indent="-285750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1800" b="1" i="1" spc="-11" dirty="0">
                <a:solidFill>
                  <a:srgbClr val="2899FC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Provide life long HIV treatment to 95% of children and </a:t>
            </a:r>
            <a:r>
              <a:rPr lang="en-US" sz="1800" b="1" i="1" spc="-11" dirty="0">
                <a:solidFill>
                  <a:srgbClr val="2899FC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adolescents </a:t>
            </a:r>
            <a:r>
              <a:rPr lang="en-US" sz="1800" b="1" i="1" spc="-11" dirty="0">
                <a:solidFill>
                  <a:srgbClr val="2899FC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living with HIV</a:t>
            </a:r>
            <a:endParaRPr lang="en-US" sz="20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spcBef>
                <a:spcPts val="75"/>
              </a:spcBef>
            </a:pP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we </a:t>
            </a:r>
            <a:r>
              <a:rPr lang="en-US" sz="2000" b="1" i="1" spc="-4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</a:t>
            </a:r>
            <a:r>
              <a:rPr lang="en-US" sz="2000" b="1" i="1" spc="-8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000" b="1" i="1" spc="-4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b="1" i="1" spc="-68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remaining </a:t>
            </a:r>
            <a:r>
              <a:rPr lang="en-US" sz="2000" b="1" i="1" spc="-1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29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spc="-8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months around adolescents and young women </a:t>
            </a:r>
            <a:r>
              <a:rPr lang="en-US" sz="2000" b="1" i="1" spc="-4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drive our ability </a:t>
            </a:r>
            <a:r>
              <a:rPr lang="en-US" sz="2000" b="1" i="1" spc="-8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achieve epidemic control by 2030.</a:t>
            </a:r>
          </a:p>
          <a:p>
            <a:pPr marL="9525" marR="3810">
              <a:spcBef>
                <a:spcPts val="75"/>
              </a:spcBef>
            </a:pPr>
            <a:endParaRPr lang="fr-CH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525" y="494447"/>
            <a:ext cx="2679874" cy="208780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6977" y="0"/>
            <a:ext cx="8635401" cy="466495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800" b="1" dirty="0" err="1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Where</a:t>
            </a:r>
            <a:r>
              <a:rPr lang="fr-CH" sz="2800" b="1" dirty="0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 are </a:t>
            </a:r>
            <a:r>
              <a:rPr lang="fr-CH" sz="2800" b="1" dirty="0" err="1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we</a:t>
            </a:r>
            <a:r>
              <a:rPr lang="fr-CH" sz="2800" b="1" dirty="0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 </a:t>
            </a:r>
            <a:r>
              <a:rPr lang="fr-CH" sz="2800" b="1" dirty="0" err="1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headed</a:t>
            </a:r>
            <a:r>
              <a:rPr lang="fr-CH" sz="2800" b="1" dirty="0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 ? 2016 HIV High </a:t>
            </a:r>
            <a:r>
              <a:rPr lang="fr-CH" sz="2800" b="1" dirty="0" err="1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Level</a:t>
            </a:r>
            <a:r>
              <a:rPr lang="fr-CH" sz="2800" b="1" dirty="0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 Forum </a:t>
            </a:r>
            <a:r>
              <a:rPr lang="fr-CH" sz="2800" b="1" dirty="0" err="1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Commitments</a:t>
            </a:r>
            <a:r>
              <a:rPr lang="fr-CH" sz="2800" b="1" dirty="0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 </a:t>
            </a:r>
            <a:r>
              <a:rPr lang="fr-CH" sz="3200" dirty="0">
                <a:solidFill>
                  <a:srgbClr val="00AEEF"/>
                </a:solidFill>
                <a:latin typeface="Calibri (head)"/>
                <a:ea typeface="Arial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00AEEF"/>
              </a:solidFill>
              <a:latin typeface="Calibri (head)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316240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899FC"/>
                </a:solidFill>
              </a:rPr>
              <a:t>HIV Prevention Coalition and 2020 Roadmap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75% reduction in HIV infections to &lt; 500 000 infections  by 2020 at population level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&lt; 100, 000 in adolescent girls and young women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8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7" y="-6457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AEEF"/>
                </a:solidFill>
              </a:rPr>
              <a:t>Understanding determinants of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8" y="784452"/>
            <a:ext cx="6923314" cy="4259261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Calibri (head)"/>
                <a:cs typeface="Calibri" panose="020F0502020204030204" pitchFamily="34" charset="0"/>
              </a:rPr>
              <a:t>Gender norms that promote sexual ignorance among girls</a:t>
            </a:r>
          </a:p>
          <a:p>
            <a:pPr lvl="1"/>
            <a:r>
              <a:rPr lang="en-US" dirty="0">
                <a:latin typeface="Calibri (head)"/>
                <a:cs typeface="Calibri" panose="020F0502020204030204" pitchFamily="34" charset="0"/>
              </a:rPr>
              <a:t>Girls have lower correct knowledge about HIV risk</a:t>
            </a:r>
          </a:p>
          <a:p>
            <a:pPr lvl="1"/>
            <a:r>
              <a:rPr lang="en-US" dirty="0">
                <a:latin typeface="Calibri (head)"/>
                <a:cs typeface="Calibri" panose="020F0502020204030204" pitchFamily="34" charset="0"/>
              </a:rPr>
              <a:t>60% are sexually active by age 18</a:t>
            </a:r>
          </a:p>
          <a:p>
            <a:endParaRPr lang="en-US" sz="1800" dirty="0">
              <a:latin typeface="Calibri (head)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 (head)"/>
                <a:cs typeface="Calibri" panose="020F0502020204030204" pitchFamily="34" charset="0"/>
              </a:rPr>
              <a:t>Older sexual partner and lower condom use</a:t>
            </a:r>
          </a:p>
          <a:p>
            <a:endParaRPr lang="en-US" sz="1800" dirty="0">
              <a:latin typeface="Calibri (head)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 (head)"/>
                <a:cs typeface="Calibri" panose="020F0502020204030204" pitchFamily="34" charset="0"/>
              </a:rPr>
              <a:t>Intimate partner violence (as high as 30%)</a:t>
            </a:r>
          </a:p>
          <a:p>
            <a:endParaRPr lang="en-US" sz="1800" dirty="0">
              <a:latin typeface="Calibri (head)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 (head)"/>
                <a:cs typeface="Calibri" panose="020F0502020204030204" pitchFamily="34" charset="0"/>
              </a:rPr>
              <a:t>Injection drug use (about 50% under 18)</a:t>
            </a:r>
          </a:p>
          <a:p>
            <a:endParaRPr lang="en-US" sz="1800" dirty="0">
              <a:latin typeface="Calibri (head)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 (head)"/>
                <a:cs typeface="Calibri" panose="020F0502020204030204" pitchFamily="34" charset="0"/>
              </a:rPr>
              <a:t>Multiple vulnerabilities of AGYW - early sexual debut, teenage pregnancy, school drop out </a:t>
            </a:r>
          </a:p>
          <a:p>
            <a:pPr lvl="1"/>
            <a:r>
              <a:rPr lang="en-US" dirty="0">
                <a:latin typeface="Calibri (head)"/>
                <a:cs typeface="Calibri" panose="020F0502020204030204" pitchFamily="34" charset="0"/>
              </a:rPr>
              <a:t>Magnified in OVCs</a:t>
            </a:r>
          </a:p>
          <a:p>
            <a:pPr lvl="1"/>
            <a:r>
              <a:rPr lang="en-US" dirty="0">
                <a:latin typeface="Calibri (head)"/>
                <a:cs typeface="Calibri" panose="020F0502020204030204" pitchFamily="34" charset="0"/>
              </a:rPr>
              <a:t>Associated later sexual risk taking</a:t>
            </a:r>
          </a:p>
          <a:p>
            <a:endParaRPr lang="en-US" sz="1800" dirty="0">
              <a:latin typeface="Calibri (head)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 (head)"/>
                <a:cs typeface="Calibri" panose="020F0502020204030204" pitchFamily="34" charset="0"/>
              </a:rPr>
              <a:t>Biological risk factors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2915" y="4893672"/>
            <a:ext cx="2925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Hardee et at 2014; Karim et al 2018</a:t>
            </a:r>
          </a:p>
        </p:txBody>
      </p:sp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8" y="666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2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8420" y="75216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Cycle of HIV transmission, results from a phylogenetic study, KwaZulu-Natal, South Africa, 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611" y="4907795"/>
            <a:ext cx="346088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GB" sz="900" dirty="0">
                <a:solidFill>
                  <a:prstClr val="black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Source: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Centre for the AIDS </a:t>
            </a:r>
            <a:r>
              <a:rPr lang="en-US" sz="900" dirty="0" err="1">
                <a:solidFill>
                  <a:prstClr val="black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Programme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 of Research in South Africa, 2016.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64" y="863044"/>
            <a:ext cx="7003143" cy="37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67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2762" y="364521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In sub-Saharan Africa, fewer girls and young women report condom use than boys and young men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91F6378-9AB2-48EB-855E-B01229E0C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928712"/>
              </p:ext>
            </p:extLst>
          </p:nvPr>
        </p:nvGraphicFramePr>
        <p:xfrm>
          <a:off x="862149" y="1149531"/>
          <a:ext cx="7445827" cy="346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48480" y="4854985"/>
            <a:ext cx="49811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DHS and MICS 2010-2017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6770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2762" y="364521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Women and girls are having sex before age </a:t>
            </a:r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6F4EE2-A05B-4516-B06C-D542B77BA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565571"/>
              </p:ext>
            </p:extLst>
          </p:nvPr>
        </p:nvGraphicFramePr>
        <p:xfrm>
          <a:off x="438150" y="896983"/>
          <a:ext cx="8174627" cy="372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8480" y="48549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Demographic &amp; Health Surveys (DHS) 2010-2017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31036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2762" y="364521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Up to 23% of girls experience forced sex during adolescence</a:t>
            </a:r>
            <a:endParaRPr lang="en-US" sz="2400" b="1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80" y="4854985"/>
            <a:ext cx="49811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DHS and Multiple Indicator Cluster Surveys (MICS) 2005-2016</a:t>
            </a:r>
            <a:endParaRPr lang="en-US" sz="9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2D062A5-74D5-4048-ABCF-1DE04A058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552703"/>
              </p:ext>
            </p:extLst>
          </p:nvPr>
        </p:nvGraphicFramePr>
        <p:xfrm>
          <a:off x="348480" y="810275"/>
          <a:ext cx="8453882" cy="404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865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AEEF"/>
                </a:solidFill>
              </a:rPr>
              <a:t>What do we need to do?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6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99FC"/>
                </a:solidFill>
              </a:rPr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Results to date and state of the epidemic</a:t>
            </a:r>
          </a:p>
          <a:p>
            <a:endParaRPr lang="en-US" dirty="0"/>
          </a:p>
          <a:p>
            <a:r>
              <a:rPr lang="en-US" dirty="0"/>
              <a:t>Where are we headed? – Global commitments</a:t>
            </a:r>
          </a:p>
          <a:p>
            <a:endParaRPr lang="en-US" dirty="0"/>
          </a:p>
          <a:p>
            <a:r>
              <a:rPr lang="en-US" dirty="0"/>
              <a:t>Understanding determinants of infection</a:t>
            </a:r>
          </a:p>
          <a:p>
            <a:endParaRPr lang="en-US" dirty="0"/>
          </a:p>
          <a:p>
            <a:r>
              <a:rPr lang="en-US" dirty="0"/>
              <a:t>What do we need to do?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525" y="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1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14" y="145142"/>
            <a:ext cx="8868228" cy="3048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899FC"/>
                </a:solidFill>
              </a:rPr>
              <a:t>We have programming guidance to inform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40" y="919858"/>
            <a:ext cx="3728783" cy="344217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Situation analysis</a:t>
            </a:r>
          </a:p>
          <a:p>
            <a:pPr lvl="1"/>
            <a:r>
              <a:rPr lang="en-US" sz="1950" dirty="0"/>
              <a:t>Adolescent girls and young women in the context of the network of transmission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Options menu</a:t>
            </a:r>
          </a:p>
          <a:p>
            <a:pPr lvl="1"/>
            <a:r>
              <a:rPr lang="en-US" sz="1950" dirty="0"/>
              <a:t>Context-specific programming</a:t>
            </a:r>
            <a:br>
              <a:rPr lang="en-US" sz="1950" dirty="0"/>
            </a:br>
            <a:r>
              <a:rPr lang="en-US" sz="1950" dirty="0"/>
              <a:t>considering local epidemic</a:t>
            </a:r>
            <a:br>
              <a:rPr lang="en-US" sz="1950" dirty="0"/>
            </a:br>
            <a:r>
              <a:rPr lang="en-US" sz="1950" dirty="0"/>
              <a:t>patterns &amp; resource availability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24" y="773497"/>
            <a:ext cx="2837990" cy="41122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70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1673" y="0"/>
            <a:ext cx="6858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/>
          <p:cNvSpPr/>
          <p:nvPr/>
        </p:nvSpPr>
        <p:spPr>
          <a:xfrm>
            <a:off x="1784947" y="483783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Condoms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1728" y="830849"/>
            <a:ext cx="1502703" cy="501900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School-based prevention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white"/>
                </a:solidFill>
              </a:rPr>
              <a:t> </a:t>
            </a:r>
            <a:r>
              <a:rPr lang="en-US" sz="675" dirty="0">
                <a:solidFill>
                  <a:prstClr val="white"/>
                </a:solidFill>
              </a:rPr>
              <a:t>(in context of comprehensive sexuality education)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84947" y="1357256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Interpersonal communication</a:t>
            </a:r>
            <a:endParaRPr lang="en-US" sz="975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4947" y="1734760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Pre-exposure prophylaxis</a:t>
            </a:r>
            <a:endParaRPr lang="en-US" sz="975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4947" y="2112263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HTS, ART, VMMC for men</a:t>
            </a:r>
            <a:endParaRPr lang="en-US" sz="975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4947" y="4784671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Enhanced leadership</a:t>
            </a:r>
            <a:endParaRPr lang="en-US" sz="975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7982" y="2499337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Policy, legal change</a:t>
            </a:r>
            <a:endParaRPr lang="en-US" sz="975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4947" y="2882467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Community mobilization</a:t>
            </a:r>
            <a:endParaRPr lang="en-US" sz="975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84947" y="3259972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Multi- and new media</a:t>
            </a:r>
            <a:endParaRPr lang="en-US" sz="975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84947" y="3631003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Cash transfers / incentives</a:t>
            </a:r>
            <a:endParaRPr lang="en-US" sz="975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4947" y="4014977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Gender norms &amp; GBV prevention</a:t>
            </a:r>
            <a:endParaRPr lang="en-US" sz="975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4947" y="4400485"/>
            <a:ext cx="1502703" cy="298685"/>
          </a:xfrm>
          <a:prstGeom prst="rect">
            <a:avLst/>
          </a:prstGeom>
          <a:solidFill>
            <a:srgbClr val="1403E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prstClr val="white"/>
                </a:solidFill>
              </a:rPr>
              <a:t>Sexual and reproductive health and rights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575" y="231143"/>
            <a:ext cx="14318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</a:rPr>
              <a:t>Menu options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71803" y="1318952"/>
            <a:ext cx="211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Core prevention programs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08741" y="3598483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Policy &amp; structural action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1527331" y="539783"/>
            <a:ext cx="130019" cy="1858226"/>
          </a:xfrm>
          <a:prstGeom prst="lef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1527331" y="2489767"/>
            <a:ext cx="130019" cy="2550770"/>
          </a:xfrm>
          <a:prstGeom prst="lef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35389" y="895982"/>
            <a:ext cx="1138687" cy="56706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Norms, know how, skills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98077" y="3848879"/>
            <a:ext cx="1138687" cy="5828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Structural factors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61826" y="2367988"/>
            <a:ext cx="1138687" cy="54645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Biological 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1330" y="1450756"/>
            <a:ext cx="1503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ED7D31">
                    <a:lumMod val="75000"/>
                  </a:srgbClr>
                </a:solidFill>
              </a:rPr>
              <a:t>Support choices </a:t>
            </a:r>
          </a:p>
          <a:p>
            <a:pPr algn="ctr"/>
            <a:r>
              <a:rPr lang="en-US" sz="1200" b="1" dirty="0">
                <a:solidFill>
                  <a:srgbClr val="ED7D31">
                    <a:lumMod val="75000"/>
                  </a:srgbClr>
                </a:solidFill>
              </a:rPr>
              <a:t>of young</a:t>
            </a:r>
          </a:p>
          <a:p>
            <a:pPr algn="ctr"/>
            <a:r>
              <a:rPr lang="en-US" sz="1200" b="1" dirty="0">
                <a:solidFill>
                  <a:srgbClr val="ED7D31">
                    <a:lumMod val="75000"/>
                  </a:srgbClr>
                </a:solidFill>
              </a:rPr>
              <a:t>women who have </a:t>
            </a:r>
          </a:p>
          <a:p>
            <a:pPr algn="ctr"/>
            <a:r>
              <a:rPr lang="en-US" sz="1200" b="1" dirty="0">
                <a:solidFill>
                  <a:srgbClr val="ED7D31">
                    <a:lumMod val="75000"/>
                  </a:srgbClr>
                </a:solidFill>
              </a:rPr>
              <a:t>agency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8976" y="4385986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ED7D31">
                    <a:lumMod val="75000"/>
                  </a:srgbClr>
                </a:solidFill>
              </a:rPr>
              <a:t>Enhance agency </a:t>
            </a:r>
          </a:p>
          <a:p>
            <a:pPr algn="ctr"/>
            <a:r>
              <a:rPr lang="en-US" sz="1200" b="1" dirty="0">
                <a:solidFill>
                  <a:srgbClr val="ED7D31">
                    <a:lumMod val="75000"/>
                  </a:srgbClr>
                </a:solidFill>
              </a:rPr>
              <a:t>among</a:t>
            </a:r>
            <a:br>
              <a:rPr lang="en-US" sz="1200" b="1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en-US" sz="1200" b="1" dirty="0">
                <a:solidFill>
                  <a:srgbClr val="ED7D31">
                    <a:lumMod val="75000"/>
                  </a:srgbClr>
                </a:solidFill>
              </a:rPr>
              <a:t>young women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16834" y="2946788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ED7D31">
                    <a:lumMod val="75000"/>
                  </a:srgbClr>
                </a:solidFill>
              </a:rPr>
              <a:t>Reduce </a:t>
            </a:r>
          </a:p>
          <a:p>
            <a:pPr algn="ctr"/>
            <a:r>
              <a:rPr lang="en-US" sz="1200" b="1" dirty="0">
                <a:solidFill>
                  <a:srgbClr val="ED7D31">
                    <a:lumMod val="75000"/>
                  </a:srgbClr>
                </a:solidFill>
              </a:rPr>
              <a:t>susceptibility</a:t>
            </a:r>
            <a:br>
              <a:rPr lang="en-US" sz="1200" b="1" dirty="0">
                <a:solidFill>
                  <a:srgbClr val="ED7D31">
                    <a:lumMod val="75000"/>
                  </a:srgbClr>
                </a:solidFill>
              </a:rPr>
            </a:br>
            <a:r>
              <a:rPr lang="en-US" sz="1200" b="1" dirty="0">
                <a:solidFill>
                  <a:srgbClr val="ED7D31">
                    <a:lumMod val="75000"/>
                  </a:srgbClr>
                </a:solidFill>
              </a:rPr>
              <a:t>and transmissibility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08506" y="56658"/>
            <a:ext cx="1401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prstClr val="black"/>
                </a:solidFill>
              </a:rPr>
              <a:t>Dimension of</a:t>
            </a:r>
            <a:br>
              <a:rPr lang="en-US" sz="1500" b="1" dirty="0">
                <a:solidFill>
                  <a:prstClr val="black"/>
                </a:solidFill>
              </a:rPr>
            </a:br>
            <a:r>
              <a:rPr lang="en-US" sz="1500" b="1" dirty="0">
                <a:solidFill>
                  <a:prstClr val="black"/>
                </a:solidFill>
              </a:rPr>
              <a:t>change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09333" y="56658"/>
            <a:ext cx="1593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prstClr val="black"/>
                </a:solidFill>
              </a:rPr>
              <a:t>HIV prevention </a:t>
            </a:r>
          </a:p>
          <a:p>
            <a:pPr algn="ctr"/>
            <a:r>
              <a:rPr lang="en-US" sz="1500" b="1" dirty="0">
                <a:solidFill>
                  <a:prstClr val="black"/>
                </a:solidFill>
              </a:rPr>
              <a:t>outcomes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77515" y="172074"/>
            <a:ext cx="8050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</a:rPr>
              <a:t>Impact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44095" y="687432"/>
            <a:ext cx="1261292" cy="844917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70C0"/>
                </a:solidFill>
              </a:rPr>
              <a:t>Fewer partners/ more </a:t>
            </a:r>
            <a:r>
              <a:rPr lang="en-US" sz="1050" b="1" dirty="0" err="1">
                <a:solidFill>
                  <a:srgbClr val="0070C0"/>
                </a:solidFill>
              </a:rPr>
              <a:t>partnerbb</a:t>
            </a:r>
            <a:r>
              <a:rPr lang="en-US" sz="1050" b="1" dirty="0">
                <a:solidFill>
                  <a:srgbClr val="0070C0"/>
                </a:solidFill>
              </a:rPr>
              <a:t> choice</a:t>
            </a:r>
            <a:br>
              <a:rPr lang="en-US" sz="1050" b="1" dirty="0">
                <a:solidFill>
                  <a:srgbClr val="0070C0"/>
                </a:solidFill>
              </a:rPr>
            </a:br>
            <a:r>
              <a:rPr lang="en-US" sz="1050" b="1" i="1" dirty="0">
                <a:solidFill>
                  <a:srgbClr val="0070C0"/>
                </a:solidFill>
              </a:rPr>
              <a:t>(less risky partners)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51523" y="1781125"/>
            <a:ext cx="1261292" cy="567068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70C0"/>
                </a:solidFill>
              </a:rPr>
              <a:t>Safer sex negotiation </a:t>
            </a:r>
            <a:r>
              <a:rPr lang="en-US" sz="1050" b="1" i="1" dirty="0">
                <a:solidFill>
                  <a:srgbClr val="0070C0"/>
                </a:solidFill>
              </a:rPr>
              <a:t>(condom use)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75541" y="2798022"/>
            <a:ext cx="1261292" cy="74692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70C0"/>
                </a:solidFill>
              </a:rPr>
              <a:t>Consistent use of ARVs for prevention </a:t>
            </a:r>
            <a:r>
              <a:rPr lang="en-US" sz="1050" b="1" i="1" dirty="0">
                <a:solidFill>
                  <a:srgbClr val="0070C0"/>
                </a:solidFill>
              </a:rPr>
              <a:t>(ART, PrEP, PEP)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65023" y="3897968"/>
            <a:ext cx="1261292" cy="833248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70C0"/>
                </a:solidFill>
              </a:rPr>
              <a:t>More men go for HIV/health services </a:t>
            </a:r>
            <a:r>
              <a:rPr lang="en-US" sz="1050" b="1" i="1" dirty="0">
                <a:solidFill>
                  <a:srgbClr val="0070C0"/>
                </a:solidFill>
              </a:rPr>
              <a:t>(HTS/ART &amp; VMMC)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51809" y="1273408"/>
            <a:ext cx="1104020" cy="1211330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Reduced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</a:rPr>
              <a:t>HIV incidence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75825" y="2985477"/>
            <a:ext cx="1388358" cy="1301831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Synergistic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</a:rPr>
              <a:t>effects on education, GBV,  gender norms, SRHR </a:t>
            </a:r>
          </a:p>
        </p:txBody>
      </p:sp>
      <p:cxnSp>
        <p:nvCxnSpPr>
          <p:cNvPr id="42" name="Elbow Connector 41"/>
          <p:cNvCxnSpPr>
            <a:stCxn id="7" idx="3"/>
            <a:endCxn id="24" idx="1"/>
          </p:cNvCxnSpPr>
          <p:nvPr/>
        </p:nvCxnSpPr>
        <p:spPr>
          <a:xfrm>
            <a:off x="3287650" y="633126"/>
            <a:ext cx="547739" cy="546390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0" idx="3"/>
            <a:endCxn id="28" idx="1"/>
          </p:cNvCxnSpPr>
          <p:nvPr/>
        </p:nvCxnSpPr>
        <p:spPr>
          <a:xfrm>
            <a:off x="3287650" y="1506599"/>
            <a:ext cx="574176" cy="1134616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7" idx="1"/>
            <a:endCxn id="14" idx="3"/>
          </p:cNvCxnSpPr>
          <p:nvPr/>
        </p:nvCxnSpPr>
        <p:spPr>
          <a:xfrm rot="10800000">
            <a:off x="3280685" y="2648680"/>
            <a:ext cx="517392" cy="149161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3" idx="3"/>
            <a:endCxn id="27" idx="1"/>
          </p:cNvCxnSpPr>
          <p:nvPr/>
        </p:nvCxnSpPr>
        <p:spPr>
          <a:xfrm flipV="1">
            <a:off x="3287650" y="4140292"/>
            <a:ext cx="510427" cy="793722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2" idx="3"/>
            <a:endCxn id="27" idx="1"/>
          </p:cNvCxnSpPr>
          <p:nvPr/>
        </p:nvCxnSpPr>
        <p:spPr>
          <a:xfrm>
            <a:off x="3287650" y="2261606"/>
            <a:ext cx="510427" cy="1878686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7" idx="1"/>
            <a:endCxn id="11" idx="3"/>
          </p:cNvCxnSpPr>
          <p:nvPr/>
        </p:nvCxnSpPr>
        <p:spPr>
          <a:xfrm rot="10800000">
            <a:off x="3287651" y="1884104"/>
            <a:ext cx="510427" cy="225618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9" idx="3"/>
            <a:endCxn id="27" idx="1"/>
          </p:cNvCxnSpPr>
          <p:nvPr/>
        </p:nvCxnSpPr>
        <p:spPr>
          <a:xfrm>
            <a:off x="3274431" y="1081799"/>
            <a:ext cx="523646" cy="3058493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20" idx="3"/>
            <a:endCxn id="28" idx="1"/>
          </p:cNvCxnSpPr>
          <p:nvPr/>
        </p:nvCxnSpPr>
        <p:spPr>
          <a:xfrm flipV="1">
            <a:off x="3287650" y="2641214"/>
            <a:ext cx="574176" cy="1908614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9" idx="3"/>
            <a:endCxn id="28" idx="1"/>
          </p:cNvCxnSpPr>
          <p:nvPr/>
        </p:nvCxnSpPr>
        <p:spPr>
          <a:xfrm flipV="1">
            <a:off x="3287650" y="2641215"/>
            <a:ext cx="574176" cy="1523105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8" idx="3"/>
            <a:endCxn id="28" idx="1"/>
          </p:cNvCxnSpPr>
          <p:nvPr/>
        </p:nvCxnSpPr>
        <p:spPr>
          <a:xfrm flipV="1">
            <a:off x="3287650" y="2641215"/>
            <a:ext cx="574176" cy="1139131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6" idx="3"/>
            <a:endCxn id="28" idx="1"/>
          </p:cNvCxnSpPr>
          <p:nvPr/>
        </p:nvCxnSpPr>
        <p:spPr>
          <a:xfrm flipV="1">
            <a:off x="3287650" y="2641215"/>
            <a:ext cx="574176" cy="7681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15" idx="3"/>
            <a:endCxn id="28" idx="1"/>
          </p:cNvCxnSpPr>
          <p:nvPr/>
        </p:nvCxnSpPr>
        <p:spPr>
          <a:xfrm flipV="1">
            <a:off x="3287650" y="2641215"/>
            <a:ext cx="574176" cy="39059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24" idx="3"/>
            <a:endCxn id="39" idx="1"/>
          </p:cNvCxnSpPr>
          <p:nvPr/>
        </p:nvCxnSpPr>
        <p:spPr>
          <a:xfrm>
            <a:off x="4974076" y="1179516"/>
            <a:ext cx="590947" cy="3135076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27" idx="3"/>
            <a:endCxn id="37" idx="1"/>
          </p:cNvCxnSpPr>
          <p:nvPr/>
        </p:nvCxnSpPr>
        <p:spPr>
          <a:xfrm flipV="1">
            <a:off x="4936764" y="2064659"/>
            <a:ext cx="514759" cy="2075633"/>
          </a:xfrm>
          <a:prstGeom prst="bentConnector3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24" idx="3"/>
            <a:endCxn id="38" idx="1"/>
          </p:cNvCxnSpPr>
          <p:nvPr/>
        </p:nvCxnSpPr>
        <p:spPr>
          <a:xfrm>
            <a:off x="4974076" y="1179516"/>
            <a:ext cx="501465" cy="199197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28" idx="3"/>
            <a:endCxn id="36" idx="1"/>
          </p:cNvCxnSpPr>
          <p:nvPr/>
        </p:nvCxnSpPr>
        <p:spPr>
          <a:xfrm flipV="1">
            <a:off x="5000513" y="1109891"/>
            <a:ext cx="443582" cy="153132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36" idx="3"/>
            <a:endCxn id="41" idx="1"/>
          </p:cNvCxnSpPr>
          <p:nvPr/>
        </p:nvCxnSpPr>
        <p:spPr>
          <a:xfrm>
            <a:off x="6705387" y="1109891"/>
            <a:ext cx="470438" cy="252650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39" idx="3"/>
            <a:endCxn id="40" idx="1"/>
          </p:cNvCxnSpPr>
          <p:nvPr/>
        </p:nvCxnSpPr>
        <p:spPr>
          <a:xfrm flipV="1">
            <a:off x="6826315" y="1879073"/>
            <a:ext cx="325494" cy="243551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38" idx="3"/>
            <a:endCxn id="40" idx="1"/>
          </p:cNvCxnSpPr>
          <p:nvPr/>
        </p:nvCxnSpPr>
        <p:spPr>
          <a:xfrm flipV="1">
            <a:off x="6736833" y="1879073"/>
            <a:ext cx="414976" cy="129241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37" idx="3"/>
            <a:endCxn id="41" idx="1"/>
          </p:cNvCxnSpPr>
          <p:nvPr/>
        </p:nvCxnSpPr>
        <p:spPr>
          <a:xfrm>
            <a:off x="6712815" y="2064659"/>
            <a:ext cx="463010" cy="157173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>
            <a:off x="5000513" y="4314592"/>
            <a:ext cx="2571635" cy="6863"/>
          </a:xfrm>
          <a:prstGeom prst="bentConnector4">
            <a:avLst>
              <a:gd name="adj1" fmla="val 9065"/>
              <a:gd name="adj2" fmla="val 9197803"/>
            </a:avLst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41673" y="-15728"/>
            <a:ext cx="1669047" cy="323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cap="all" dirty="0">
                <a:solidFill>
                  <a:schemeClr val="accent5">
                    <a:lumMod val="50000"/>
                  </a:schemeClr>
                </a:solidFill>
              </a:rPr>
              <a:t>Options MENU</a:t>
            </a:r>
          </a:p>
        </p:txBody>
      </p:sp>
    </p:spTree>
    <p:extLst>
      <p:ext uri="{BB962C8B-B14F-4D97-AF65-F5344CB8AC3E}">
        <p14:creationId xmlns:p14="http://schemas.microsoft.com/office/powerpoint/2010/main" val="370396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366" y="203566"/>
            <a:ext cx="6019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Bef>
                <a:spcPct val="0"/>
              </a:spcBef>
            </a:pPr>
            <a:r>
              <a:rPr lang="en-US" sz="2700" b="1" dirty="0">
                <a:solidFill>
                  <a:srgbClr val="2D2D8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700" b="1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en-US" sz="2700" b="1" dirty="0">
                <a:solidFill>
                  <a:srgbClr val="2D2D8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314450" y="571502"/>
            <a:ext cx="6400800" cy="4335150"/>
            <a:chOff x="533400" y="914400"/>
            <a:chExt cx="8534400" cy="5780200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33400" y="1981200"/>
              <a:ext cx="7696200" cy="38862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900"/>
                </a:spcBef>
                <a:spcAft>
                  <a:spcPts val="900"/>
                </a:spcAft>
                <a:buNone/>
              </a:pPr>
              <a:endParaRPr lang="en-US" sz="2700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  <a:p>
              <a:endParaRPr lang="en-US" sz="2100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graphicFrame>
          <p:nvGraphicFramePr>
            <p:cNvPr id="29" name="Diagram 28"/>
            <p:cNvGraphicFramePr/>
            <p:nvPr>
              <p:extLst/>
            </p:nvPr>
          </p:nvGraphicFramePr>
          <p:xfrm>
            <a:off x="1600200" y="914400"/>
            <a:ext cx="6324600" cy="457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611817" y="1667476"/>
              <a:ext cx="1847273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 defTabSz="342900">
                <a:defRPr/>
              </a:pPr>
              <a:r>
                <a:rPr lang="en-US" sz="825" b="1" dirty="0">
                  <a:solidFill>
                    <a:sysClr val="windowText" lastClr="000000"/>
                  </a:solidFill>
                  <a:latin typeface="Abadi MT Condensed Extra Bold"/>
                </a:rPr>
                <a:t>Community Mobilization &amp; Norms Change</a:t>
              </a: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6003925" y="1667476"/>
              <a:ext cx="12192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 defTabSz="342900">
                <a:defRPr/>
              </a:pPr>
              <a:r>
                <a:rPr lang="en-US" sz="825" b="1" dirty="0">
                  <a:solidFill>
                    <a:sysClr val="windowText" lastClr="000000"/>
                  </a:solidFill>
                  <a:latin typeface="Abadi MT Condensed Extra Bold"/>
                </a:rPr>
                <a:t>School-Based</a:t>
              </a:r>
            </a:p>
            <a:p>
              <a:pPr algn="ctr" defTabSz="342900">
                <a:defRPr/>
              </a:pPr>
              <a:r>
                <a:rPr lang="en-US" sz="825" b="1" dirty="0">
                  <a:solidFill>
                    <a:sysClr val="windowText" lastClr="000000"/>
                  </a:solidFill>
                  <a:latin typeface="Abadi MT Condensed Extra Bold"/>
                </a:rPr>
                <a:t>Interventions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459090" y="1828800"/>
              <a:ext cx="35091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38800" y="1828800"/>
              <a:ext cx="36512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762000" y="5014481"/>
              <a:ext cx="2438399" cy="624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 defTabSz="342900">
                <a:defRPr/>
              </a:pPr>
              <a:r>
                <a:rPr lang="en-US" sz="825" b="1" dirty="0">
                  <a:solidFill>
                    <a:sysClr val="windowText" lastClr="000000"/>
                  </a:solidFill>
                  <a:latin typeface="Abadi MT Condensed Extra Bold"/>
                </a:rPr>
                <a:t>Characterization of male partners to target highly effective interventions </a:t>
              </a:r>
              <a:r>
                <a:rPr lang="en-US" sz="825" b="1" dirty="0">
                  <a:latin typeface="Abadi MT Condensed Extra Bold"/>
                </a:rPr>
                <a:t>(HTS</a:t>
              </a:r>
              <a:r>
                <a:rPr lang="en-US" sz="825" b="1" dirty="0">
                  <a:latin typeface="Abadi MT Condensed Extra Bold"/>
                  <a:sym typeface="Wingdings" panose="05000000000000000000" pitchFamily="2" charset="2"/>
                </a:rPr>
                <a:t></a:t>
              </a:r>
              <a:r>
                <a:rPr lang="en-US" sz="825" b="1" dirty="0">
                  <a:latin typeface="Abadi MT Condensed Extra Bold"/>
                </a:rPr>
                <a:t>ART, VMMC)</a:t>
              </a: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1365250" y="5867400"/>
              <a:ext cx="2749550" cy="82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 defTabSz="342900">
                <a:defRPr/>
              </a:pPr>
              <a:r>
                <a:rPr lang="en-US" sz="825" b="1" dirty="0">
                  <a:solidFill>
                    <a:srgbClr val="212121"/>
                  </a:solidFill>
                  <a:latin typeface="Abadi MT Condensed Extra Bold"/>
                </a:rPr>
                <a:t>Youth-friendly sexual and reproductive health care (Condoms, </a:t>
              </a:r>
              <a:r>
                <a:rPr lang="en-US" sz="825" b="1" dirty="0">
                  <a:latin typeface="Abadi MT Condensed Extra Bold"/>
                </a:rPr>
                <a:t>HTC, </a:t>
              </a:r>
              <a:r>
                <a:rPr lang="en-US" sz="825" b="1" dirty="0">
                  <a:solidFill>
                    <a:srgbClr val="212121"/>
                  </a:solidFill>
                  <a:latin typeface="Abadi MT Condensed Extra Bold"/>
                </a:rPr>
                <a:t>PrEP, Contraceptive Mix, Post-violence care) </a:t>
              </a: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5715000" y="5494482"/>
              <a:ext cx="1600200" cy="12001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 defTabSz="342900"/>
              <a:r>
                <a:rPr lang="en-US" sz="825" b="1" dirty="0">
                  <a:solidFill>
                    <a:srgbClr val="212121"/>
                  </a:solidFill>
                  <a:latin typeface="Abadi MT Condensed Extra Bold"/>
                </a:rPr>
                <a:t>Social Protection </a:t>
              </a:r>
            </a:p>
            <a:p>
              <a:pPr algn="ctr" defTabSz="342900"/>
              <a:r>
                <a:rPr lang="en-US" sz="825" b="1" dirty="0">
                  <a:solidFill>
                    <a:srgbClr val="212121"/>
                  </a:solidFill>
                  <a:latin typeface="Abadi MT Condensed Extra Bold"/>
                </a:rPr>
                <a:t>(Cash Transfers, Education Subsidies, Combination </a:t>
              </a:r>
            </a:p>
            <a:p>
              <a:pPr algn="ctr" defTabSz="342900"/>
              <a:r>
                <a:rPr lang="en-US" sz="825" b="1" dirty="0">
                  <a:solidFill>
                    <a:srgbClr val="212121"/>
                  </a:solidFill>
                  <a:latin typeface="Abadi MT Condensed Extra Bold"/>
                </a:rPr>
                <a:t>Socio-Economic Approaches)</a:t>
              </a:r>
            </a:p>
            <a:p>
              <a:pPr algn="ctr" defTabSz="342900">
                <a:defRPr/>
              </a:pPr>
              <a:endParaRPr lang="en-US" sz="1013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7962900" y="2277918"/>
              <a:ext cx="1104900" cy="6938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 defTabSz="342900">
                <a:defRPr/>
              </a:pPr>
              <a:r>
                <a:rPr lang="en-US" sz="825" b="1" dirty="0">
                  <a:solidFill>
                    <a:srgbClr val="212121"/>
                  </a:solidFill>
                  <a:latin typeface="Abadi MT Condensed Extra Bold"/>
                </a:rPr>
                <a:t>Parenting/ caregiver Programs</a:t>
              </a:r>
              <a:endParaRPr lang="en-US" sz="825" dirty="0">
                <a:solidFill>
                  <a:srgbClr val="212121"/>
                </a:solidFill>
                <a:latin typeface="Abadi MT Condensed Extra Bold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2535454" y="4572001"/>
              <a:ext cx="0" cy="44248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276600" y="5494482"/>
              <a:ext cx="637888" cy="37291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6" idx="0"/>
            </p:cNvCxnSpPr>
            <p:nvPr/>
          </p:nvCxnSpPr>
          <p:spPr>
            <a:xfrm flipH="1">
              <a:off x="6515100" y="4522067"/>
              <a:ext cx="114300" cy="97241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593590" y="2438400"/>
              <a:ext cx="369310" cy="3902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422525" y="2124676"/>
              <a:ext cx="0" cy="7709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638800" y="2124676"/>
              <a:ext cx="457200" cy="12281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821362" y="4876511"/>
              <a:ext cx="182563" cy="61797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4343400" y="5867400"/>
              <a:ext cx="12192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 defTabSz="342900">
                <a:defRPr/>
              </a:pPr>
              <a:r>
                <a:rPr lang="en-US" sz="825" b="1" dirty="0">
                  <a:solidFill>
                    <a:srgbClr val="212121"/>
                  </a:solidFill>
                  <a:latin typeface="Abadi MT Condensed Extra Bold"/>
                </a:rPr>
                <a:t>Social Asset Building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953000" y="5486400"/>
              <a:ext cx="0" cy="37291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0103" y="3253509"/>
            <a:ext cx="681619" cy="12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esireeadaway.com/wp-content/uploads/2010/11/girleffect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89" y="328149"/>
            <a:ext cx="900113" cy="9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196340" y="1607820"/>
            <a:ext cx="922790" cy="605793"/>
            <a:chOff x="557061" y="2286000"/>
            <a:chExt cx="1735259" cy="807724"/>
          </a:xfrm>
        </p:grpSpPr>
        <p:sp>
          <p:nvSpPr>
            <p:cNvPr id="26" name="TextBox 25"/>
            <p:cNvSpPr txBox="1"/>
            <p:nvPr/>
          </p:nvSpPr>
          <p:spPr>
            <a:xfrm>
              <a:off x="557061" y="2286000"/>
              <a:ext cx="1387622" cy="67710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C1668"/>
                  </a:solidFill>
                </a:rPr>
                <a:t>Additive Funding VMMC 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 flipV="1">
              <a:off x="1952350" y="2731086"/>
              <a:ext cx="339970" cy="362638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180169" y="2533650"/>
            <a:ext cx="71075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C1668"/>
                </a:solidFill>
              </a:rPr>
              <a:t>Additive Funding </a:t>
            </a:r>
          </a:p>
          <a:p>
            <a:pPr algn="ctr"/>
            <a:r>
              <a:rPr lang="en-US" sz="900" b="1" dirty="0">
                <a:solidFill>
                  <a:srgbClr val="1C1668"/>
                </a:solidFill>
              </a:rPr>
              <a:t>TX for Men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898089" y="2743200"/>
            <a:ext cx="216461" cy="133764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45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086" y="0"/>
            <a:ext cx="9325428" cy="49348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 AGYW INTERVENTIONS- Summary of Investments (2018-2020)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51" y="367048"/>
            <a:ext cx="9170951" cy="47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9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802362" cy="1221771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Introduction of new innovations: Status of PREP policies and implementation, in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3532C-FD3F-4F41-AFB2-4E8594D59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8" y="905205"/>
            <a:ext cx="6935050" cy="376604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349829" y="718457"/>
            <a:ext cx="5573492" cy="82135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fr-CH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Countries reporting PrEP availability by type of availability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70744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80" y="4774168"/>
            <a:ext cx="4981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Global AIDS Monitoring 2018</a:t>
            </a:r>
          </a:p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Note: Alternative sources include pilot studies, research, private providers, internet, etc.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30113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20845"/>
            <a:ext cx="8802362" cy="474241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Introduction of new innovations: Uptake of self testing among adolescents and young people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9829" y="595086"/>
            <a:ext cx="5573492" cy="9447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fr-CH" sz="1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70744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480" y="4774168"/>
            <a:ext cx="49811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</a:t>
            </a:r>
            <a:endParaRPr lang="en-US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4" y="1188873"/>
            <a:ext cx="3975924" cy="2983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351" y="1230347"/>
            <a:ext cx="3931842" cy="29500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3207" y="4776434"/>
            <a:ext cx="2491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Dr Peter MacPherson, IAS Vancouver, 2015  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39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  <a:br>
              <a:rPr lang="en-US" sz="3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059543"/>
            <a:ext cx="7910287" cy="3940628"/>
          </a:xfrm>
        </p:spPr>
        <p:txBody>
          <a:bodyPr>
            <a:normAutofit/>
          </a:bodyPr>
          <a:lstStyle/>
          <a:p>
            <a:r>
              <a:rPr lang="en-US" dirty="0"/>
              <a:t>Our understanding has improved </a:t>
            </a:r>
          </a:p>
          <a:p>
            <a:r>
              <a:rPr lang="en-US" dirty="0"/>
              <a:t>Scale up responses must:</a:t>
            </a:r>
          </a:p>
          <a:p>
            <a:pPr lvl="1"/>
            <a:r>
              <a:rPr lang="en-US" dirty="0"/>
              <a:t>Be based on the key drivers of the epidemic and what works</a:t>
            </a:r>
          </a:p>
          <a:p>
            <a:pPr lvl="1"/>
            <a:r>
              <a:rPr lang="en-US" dirty="0"/>
              <a:t>Also leverage existing investments in other sectors</a:t>
            </a:r>
          </a:p>
          <a:p>
            <a:pPr lvl="1"/>
            <a:r>
              <a:rPr lang="en-US" dirty="0"/>
              <a:t>Define coordination and management structures for accountability</a:t>
            </a:r>
          </a:p>
          <a:p>
            <a:r>
              <a:rPr lang="en-US" dirty="0"/>
              <a:t>More data work needed for size estimation especially for adolescent and young key populations</a:t>
            </a:r>
          </a:p>
          <a:p>
            <a:r>
              <a:rPr lang="en-US" dirty="0"/>
              <a:t>We need better assessments of who is being left behind for better impact and saturation of the various interventions</a:t>
            </a:r>
          </a:p>
          <a:p>
            <a:r>
              <a:rPr lang="en-US" dirty="0"/>
              <a:t>Participation of adolescents in the design of our programmes is key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064" y="8209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7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0954" y="154691"/>
            <a:ext cx="8824479" cy="4844293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42439" y="4462981"/>
            <a:ext cx="17224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rgbClr val="FFFFFF"/>
                </a:solidFill>
              </a:rPr>
              <a:t>© UNICEF/SUDA2014-XX228/</a:t>
            </a:r>
            <a:r>
              <a:rPr lang="en-US" altLang="en-US" sz="700" dirty="0" err="1">
                <a:solidFill>
                  <a:srgbClr val="FFFFFF"/>
                </a:solidFill>
              </a:rPr>
              <a:t>Noorani</a:t>
            </a:r>
            <a:endParaRPr lang="en-US" altLang="en-US" sz="7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8340" y="1951996"/>
            <a:ext cx="39933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rgbClr val="00AEEF"/>
                </a:solidFill>
              </a:rPr>
              <a:t>Thank You</a:t>
            </a:r>
          </a:p>
          <a:p>
            <a:pPr algn="ctr" eaLnBrk="1" hangingPunct="1">
              <a:defRPr/>
            </a:pPr>
            <a:endParaRPr lang="en-US" altLang="en-US" sz="3200" dirty="0">
              <a:solidFill>
                <a:srgbClr val="00AEEF"/>
              </a:solidFill>
            </a:endParaRPr>
          </a:p>
          <a:p>
            <a:pPr eaLnBrk="1" hangingPunct="1">
              <a:defRPr/>
            </a:pPr>
            <a:r>
              <a:rPr lang="en-US" altLang="en-US" sz="2400" dirty="0"/>
              <a:t>Acknowledgements:</a:t>
            </a:r>
          </a:p>
          <a:p>
            <a:pPr eaLnBrk="1" hangingPunct="1">
              <a:defRPr/>
            </a:pPr>
            <a:r>
              <a:rPr lang="en-US" altLang="en-US" sz="2400" dirty="0"/>
              <a:t>Damilola Walker</a:t>
            </a:r>
          </a:p>
          <a:p>
            <a:pPr eaLnBrk="1" hangingPunct="1">
              <a:defRPr/>
            </a:pPr>
            <a:r>
              <a:rPr lang="en-US" altLang="en-US" sz="2400" dirty="0"/>
              <a:t>Chibwe Lwamba</a:t>
            </a:r>
          </a:p>
          <a:p>
            <a:pPr eaLnBrk="1" hangingPunct="1">
              <a:defRPr/>
            </a:pPr>
            <a:r>
              <a:rPr lang="en-US" altLang="en-US" sz="2400" dirty="0"/>
              <a:t>Aleya Khalifa</a:t>
            </a:r>
          </a:p>
          <a:p>
            <a:pPr algn="ctr" eaLnBrk="1" hangingPunct="1">
              <a:defRPr/>
            </a:pPr>
            <a:endParaRPr lang="en-US" altLang="en-US" sz="3200" dirty="0">
              <a:solidFill>
                <a:srgbClr val="00AEE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78" y="-18853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2762" y="364521"/>
            <a:ext cx="6846941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HIV investments have resulted in </a:t>
            </a:r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fewer deaths and new child infections among children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1FBD7-ECCF-4E2C-BFE6-4B214ED2A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3" y="307371"/>
            <a:ext cx="914400" cy="9144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7AA6F0-E0E5-4A6D-B709-884D848F2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551377"/>
              </p:ext>
            </p:extLst>
          </p:nvPr>
        </p:nvGraphicFramePr>
        <p:xfrm>
          <a:off x="348480" y="1268710"/>
          <a:ext cx="4206240" cy="370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817E8C-51EE-4EF3-BB0A-5DBD29A7E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694016"/>
              </p:ext>
            </p:extLst>
          </p:nvPr>
        </p:nvGraphicFramePr>
        <p:xfrm>
          <a:off x="4624251" y="1278921"/>
          <a:ext cx="4206240" cy="341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48480" y="48549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Global AIDS Monitoring 2018 and UNAIDS 2018 estimates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37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2762" y="364521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We have more to do to achieve epidemic control</a:t>
            </a:r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Although there are less new infections in younger children, for adolescents the decline has flatlined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5A0BAC-38E0-4113-A001-198FBCB30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102711"/>
              </p:ext>
            </p:extLst>
          </p:nvPr>
        </p:nvGraphicFramePr>
        <p:xfrm>
          <a:off x="572762" y="1489166"/>
          <a:ext cx="7787467" cy="296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48480" y="48549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UNAIDS 2018 estimates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93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4503" y="41501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We have to address multiple vulnerabilities </a:t>
            </a:r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in adolescent girls and young women to radically change the trajectory towards the 75% reduction, down to &lt;100,000 new infections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FDED52-B22F-49E7-9307-304757A1E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195941"/>
              </p:ext>
            </p:extLst>
          </p:nvPr>
        </p:nvGraphicFramePr>
        <p:xfrm>
          <a:off x="533400" y="1445623"/>
          <a:ext cx="7800703" cy="317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48480" y="48549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UNICEF analysis of UNAIDS 2018 estimates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94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2762" y="364521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There were </a:t>
            </a:r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340,000 new infections </a:t>
            </a:r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among adolescent girls and young women, in 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582" y="1393371"/>
            <a:ext cx="7790543" cy="303914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CH" sz="2000" dirty="0">
                <a:latin typeface="Calibri (head)"/>
                <a:ea typeface="Arial" charset="0"/>
                <a:cs typeface="Arial" charset="0"/>
              </a:rPr>
              <a:t>Infections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among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AGYW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is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almost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a quarter (</a:t>
            </a:r>
            <a:r>
              <a:rPr lang="fr-CH" sz="2000" b="1" dirty="0">
                <a:latin typeface="Calibri (head)"/>
                <a:ea typeface="Arial" charset="0"/>
                <a:cs typeface="Arial" charset="0"/>
              </a:rPr>
              <a:t>21%)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of all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adult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new infections</a:t>
            </a:r>
          </a:p>
          <a:p>
            <a:pPr lvl="1">
              <a:spcAft>
                <a:spcPts val="600"/>
              </a:spcAft>
            </a:pPr>
            <a:r>
              <a:rPr lang="fr-CH" sz="2000" dirty="0">
                <a:latin typeface="Calibri (head)"/>
                <a:ea typeface="Arial" charset="0"/>
                <a:cs typeface="Arial" charset="0"/>
              </a:rPr>
              <a:t>82% of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these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infections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occurred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in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sub-Saharan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Africa</a:t>
            </a:r>
            <a:endParaRPr lang="fr-CH" sz="2000" dirty="0">
              <a:latin typeface="Calibri (head)"/>
              <a:ea typeface="Arial" charset="0"/>
              <a:cs typeface="Arial" charset="0"/>
            </a:endParaRPr>
          </a:p>
          <a:p>
            <a:pPr lvl="1">
              <a:spcAft>
                <a:spcPts val="600"/>
              </a:spcAft>
            </a:pPr>
            <a:r>
              <a:rPr lang="fr-CH" sz="2000" dirty="0">
                <a:latin typeface="Calibri (head)"/>
                <a:ea typeface="Arial" charset="0"/>
                <a:cs typeface="Arial" charset="0"/>
              </a:rPr>
              <a:t>Proportion &gt; a quarter  in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sub-Saharan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Africa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(</a:t>
            </a:r>
            <a:r>
              <a:rPr lang="fr-CH" sz="2000" b="1" dirty="0">
                <a:latin typeface="Calibri (head)"/>
                <a:ea typeface="Arial" charset="0"/>
                <a:cs typeface="Arial" charset="0"/>
              </a:rPr>
              <a:t>28%)</a:t>
            </a:r>
          </a:p>
          <a:p>
            <a:pPr lvl="1">
              <a:spcAft>
                <a:spcPts val="600"/>
              </a:spcAft>
            </a:pP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Outside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sub-Saharan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Africa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, AGYW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represent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  <a:r>
              <a:rPr lang="fr-CH" sz="2000" b="1" dirty="0">
                <a:latin typeface="Calibri (head)"/>
                <a:ea typeface="Arial" charset="0"/>
                <a:cs typeface="Arial" charset="0"/>
              </a:rPr>
              <a:t>10% of new infections</a:t>
            </a:r>
          </a:p>
          <a:p>
            <a:pPr lvl="1">
              <a:spcAft>
                <a:spcPts val="600"/>
              </a:spcAft>
            </a:pPr>
            <a:r>
              <a:rPr lang="fr-CH" sz="2000" dirty="0">
                <a:latin typeface="Calibri (head)"/>
                <a:ea typeface="Arial" charset="0"/>
                <a:cs typeface="Arial" charset="0"/>
              </a:rPr>
              <a:t>Key populations and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their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partners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represent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about 40%of new infections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outside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sub-Saharan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  <a:r>
              <a:rPr lang="fr-CH" sz="2000" dirty="0" err="1">
                <a:latin typeface="Calibri (head)"/>
                <a:ea typeface="Arial" charset="0"/>
                <a:cs typeface="Arial" charset="0"/>
              </a:rPr>
              <a:t>Africa</a:t>
            </a:r>
            <a:r>
              <a:rPr lang="fr-CH" sz="2000" dirty="0">
                <a:latin typeface="Calibri (head)"/>
                <a:ea typeface="Arial" charset="0"/>
                <a:cs typeface="Arial" charset="0"/>
              </a:rPr>
              <a:t> </a:t>
            </a:r>
          </a:p>
          <a:p>
            <a:endParaRPr lang="fr-CH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6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2762" y="364521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In three regions, adolescent girls experience more new infections than adolescent boys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E88025E-DB4E-4827-9302-44B303C22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561608"/>
              </p:ext>
            </p:extLst>
          </p:nvPr>
        </p:nvGraphicFramePr>
        <p:xfrm>
          <a:off x="572761" y="1078337"/>
          <a:ext cx="7900679" cy="345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8480" y="48549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UNAIDS 2018 estimates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633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7B27BC-4A3D-44FD-9C63-5DAA5AB40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"/>
          <a:stretch/>
        </p:blipFill>
        <p:spPr>
          <a:xfrm>
            <a:off x="125986" y="1072194"/>
            <a:ext cx="4097061" cy="33130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707" y="326262"/>
            <a:ext cx="8514738" cy="745932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In many countries adolescent girls are at higher risk than boys for HIV infection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5279" y="25715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480" y="48549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UNAIDS 2018 estimates</a:t>
            </a:r>
            <a:r>
              <a:rPr lang="en-US" sz="9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760" y="906421"/>
            <a:ext cx="4445682" cy="3380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3156" y="1072194"/>
            <a:ext cx="4865434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Proportion of new adolescent HIV infections occurring </a:t>
            </a:r>
          </a:p>
          <a:p>
            <a:r>
              <a:rPr lang="en-US" sz="1400" b="1" dirty="0">
                <a:solidFill>
                  <a:srgbClr val="00B0F0"/>
                </a:solidFill>
              </a:rPr>
              <a:t>among adolescent girls,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7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6331" y="42252"/>
            <a:ext cx="8188061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About </a:t>
            </a:r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2.4 million </a:t>
            </a:r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adolescent girls and young women are living with HIV in 2017; </a:t>
            </a:r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2.0 million </a:t>
            </a:r>
            <a:r>
              <a:rPr lang="en-US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live in sub-Saharan Africa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2594" y="4618490"/>
            <a:ext cx="3966577" cy="351911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HIV and prevention challenges among adolescent girls and young women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 |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1727CD-FB72-49F5-A944-F5149623BB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99009"/>
              </p:ext>
            </p:extLst>
          </p:nvPr>
        </p:nvGraphicFramePr>
        <p:xfrm>
          <a:off x="572761" y="1135998"/>
          <a:ext cx="3737981" cy="34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3F9D37-FB77-4412-87D3-7D390FEBA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45144"/>
              </p:ext>
            </p:extLst>
          </p:nvPr>
        </p:nvGraphicFramePr>
        <p:xfrm>
          <a:off x="4666792" y="1135998"/>
          <a:ext cx="3657600" cy="34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348480" y="48549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 Light" panose="020F0302020204030204" pitchFamily="34" charset="0"/>
              </a:rPr>
              <a:t>Data source: UNAIDS 2018 estimates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970649"/>
      </p:ext>
    </p:extLst>
  </p:cSld>
  <p:clrMapOvr>
    <a:masterClrMapping/>
  </p:clrMapOvr>
</p:sld>
</file>

<file path=ppt/theme/theme1.xml><?xml version="1.0" encoding="utf-8"?>
<a:theme xmlns:a="http://schemas.openxmlformats.org/drawingml/2006/main" name="UNICEF Power Point Template 2016 Ver1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EEF"/>
      </a:accent1>
      <a:accent2>
        <a:srgbClr val="E2231A"/>
      </a:accent2>
      <a:accent3>
        <a:srgbClr val="777779"/>
      </a:accent3>
      <a:accent4>
        <a:srgbClr val="FFC20E"/>
      </a:accent4>
      <a:accent5>
        <a:srgbClr val="961A49"/>
      </a:accent5>
      <a:accent6>
        <a:srgbClr val="374EA2"/>
      </a:accent6>
      <a:hlink>
        <a:srgbClr val="00833D"/>
      </a:hlink>
      <a:folHlink>
        <a:srgbClr val="F26A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Power Point Template 2016 Ver1" id="{3F7F5D43-EC16-5045-BC90-0F8BCAFD8F35}" vid="{73FB6540-1E4B-F845-8043-FEB8B9ECE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UNICEF Power Point Template 2016 Ver1.potx</Template>
  <TotalTime>4436</TotalTime>
  <Words>1584</Words>
  <Application>Microsoft Office PowerPoint</Application>
  <PresentationFormat>On-screen Show (16:9)</PresentationFormat>
  <Paragraphs>236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Abadi MT Condensed Extra Bold</vt:lpstr>
      <vt:lpstr>Arial</vt:lpstr>
      <vt:lpstr>Arial Unicode MS</vt:lpstr>
      <vt:lpstr>Calibri</vt:lpstr>
      <vt:lpstr>Calibri (head)</vt:lpstr>
      <vt:lpstr>Calibri Light</vt:lpstr>
      <vt:lpstr>Cambria</vt:lpstr>
      <vt:lpstr>Wingdings</vt:lpstr>
      <vt:lpstr>UNICEF Power Point Template 2016 Ver1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 Prevention Coalition and 2020 Roadmap commitment</vt:lpstr>
      <vt:lpstr>Understanding determinants of infections</vt:lpstr>
      <vt:lpstr>PowerPoint Presentation</vt:lpstr>
      <vt:lpstr>PowerPoint Presentation</vt:lpstr>
      <vt:lpstr>PowerPoint Presentation</vt:lpstr>
      <vt:lpstr>PowerPoint Presentation</vt:lpstr>
      <vt:lpstr>What do we need to do?</vt:lpstr>
      <vt:lpstr>We have programming guidance to inform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Elrington</dc:creator>
  <cp:lastModifiedBy>Chewe Luo</cp:lastModifiedBy>
  <cp:revision>180</cp:revision>
  <dcterms:created xsi:type="dcterms:W3CDTF">2016-08-29T15:36:18Z</dcterms:created>
  <dcterms:modified xsi:type="dcterms:W3CDTF">2018-07-20T00:02:45Z</dcterms:modified>
</cp:coreProperties>
</file>